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Override PartName="/ppt/slideLayouts/slideLayout26.xml" ContentType="application/vnd.openxmlformats-officedocument.presentationml.slideLayout+xml"/>
  <Default Extension="wmf" ContentType="image/x-wmf"/>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2.xml" ContentType="application/vnd.openxmlformats-officedocument.presentationml.slideLayout+xml"/>
  <Override PartName="/ppt/slideLayouts/slideLayout24.xml" ContentType="application/vnd.openxmlformats-officedocument.presentationml.slideLayout+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Default Extension="wdp" ContentType="image/vnd.ms-photo"/>
  <Override PartName="/ppt/slideLayouts/slideLayout10.xml" ContentType="application/vnd.openxmlformats-officedocument.presentationml.slideLayout+xml"/>
  <Override PartName="/ppt/notesSlides/notesSlide6.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Override PartName="/ppt/slideLayouts/slideLayout16.xml" ContentType="application/vnd.openxmlformats-officedocument.presentationml.slideLayout+xml"/>
  <Override PartName="/ppt/slideLayouts/slideLayout25.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slideLayouts/slideLayout23.xml" ContentType="application/vnd.openxmlformats-officedocument.presentationml.slideLayout+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5"/>
  </p:notesMasterIdLst>
  <p:sldIdLst>
    <p:sldId id="285" r:id="rId2"/>
    <p:sldId id="270" r:id="rId3"/>
    <p:sldId id="290" r:id="rId4"/>
    <p:sldId id="271" r:id="rId5"/>
    <p:sldId id="273" r:id="rId6"/>
    <p:sldId id="257" r:id="rId7"/>
    <p:sldId id="266" r:id="rId8"/>
    <p:sldId id="258" r:id="rId9"/>
    <p:sldId id="259" r:id="rId10"/>
    <p:sldId id="286" r:id="rId11"/>
    <p:sldId id="275" r:id="rId12"/>
    <p:sldId id="276" r:id="rId13"/>
    <p:sldId id="277" r:id="rId14"/>
    <p:sldId id="282" r:id="rId15"/>
    <p:sldId id="287" r:id="rId16"/>
    <p:sldId id="283" r:id="rId17"/>
    <p:sldId id="260" r:id="rId18"/>
    <p:sldId id="278" r:id="rId19"/>
    <p:sldId id="262" r:id="rId20"/>
    <p:sldId id="263" r:id="rId21"/>
    <p:sldId id="265" r:id="rId22"/>
    <p:sldId id="289" r:id="rId23"/>
    <p:sldId id="269" r:id="rId2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3112" autoAdjust="0"/>
    <p:restoredTop sz="82319" autoAdjust="0"/>
  </p:normalViewPr>
  <p:slideViewPr>
    <p:cSldViewPr>
      <p:cViewPr varScale="1">
        <p:scale>
          <a:sx n="79" d="100"/>
          <a:sy n="79" d="100"/>
        </p:scale>
        <p:origin x="-678" y="-90"/>
      </p:cViewPr>
      <p:guideLst>
        <p:guide orient="horz" pos="2160"/>
        <p:guide pos="288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281C6C8-9E6C-4F2A-AE69-4B10409FE76F}" type="datetimeFigureOut">
              <a:rPr lang="en-GB" smtClean="0"/>
              <a:pPr/>
              <a:t>13/06/2013</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9AE5AA5-3B96-4507-954A-A55C6FCA9C8D}" type="slidenum">
              <a:rPr lang="en-GB" smtClean="0"/>
              <a:pPr/>
              <a:t>‹#›</a:t>
            </a:fld>
            <a:endParaRPr lang="en-GB"/>
          </a:p>
        </p:txBody>
      </p:sp>
    </p:spTree>
    <p:extLst>
      <p:ext uri="{BB962C8B-B14F-4D97-AF65-F5344CB8AC3E}">
        <p14:creationId xmlns:p14="http://schemas.microsoft.com/office/powerpoint/2010/main" xmlns="" val="324265836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eaLnBrk="0" fontAlgn="base" hangingPunct="0">
              <a:spcBef>
                <a:spcPct val="0"/>
              </a:spcBef>
              <a:spcAft>
                <a:spcPct val="0"/>
              </a:spcAft>
              <a:defRPr/>
            </a:pPr>
            <a:fld id="{C394EE30-E8FF-4B6D-8DEC-1BF103C19849}" type="slidenum">
              <a:rPr lang="en-GB" smtClean="0">
                <a:latin typeface="Arial" pitchFamily="34" charset="0"/>
                <a:ea typeface="ＭＳ Ｐゴシック" pitchFamily="34" charset="-128"/>
              </a:rPr>
              <a:pPr eaLnBrk="0" fontAlgn="base" hangingPunct="0">
                <a:spcBef>
                  <a:spcPct val="0"/>
                </a:spcBef>
                <a:spcAft>
                  <a:spcPct val="0"/>
                </a:spcAft>
                <a:defRPr/>
              </a:pPr>
              <a:t>1</a:t>
            </a:fld>
            <a:endParaRPr lang="en-GB" smtClean="0">
              <a:latin typeface="Arial" pitchFamily="34" charset="0"/>
              <a:ea typeface="ＭＳ Ｐゴシック" pitchFamily="34" charset="-128"/>
            </a:endParaRPr>
          </a:p>
        </p:txBody>
      </p:sp>
      <p:sp>
        <p:nvSpPr>
          <p:cNvPr id="55299"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55300" name="Rectangle 3"/>
          <p:cNvSpPr>
            <a:spLocks noGrp="1" noChangeArrowheads="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GB" smtClean="0">
                <a:latin typeface="Arial" pitchFamily="34" charset="0"/>
                <a:ea typeface="ＭＳ Ｐゴシック" pitchFamily="34" charset="-128"/>
              </a:rPr>
              <a:t>1. </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82947" name="Rectangle 3"/>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r>
              <a:rPr lang="en-GB" smtClean="0"/>
              <a:t>So eventually what we need is to eliminate these two bottlenecks in the process. We need a seamless data workflow that will allow to make a better use of all available datasets and also allow researchers to take credit for all  their research volume.</a:t>
            </a:r>
          </a:p>
          <a:p>
            <a:endParaRPr lang="en-GB"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63491"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GB" smtClean="0"/>
          </a:p>
        </p:txBody>
      </p:sp>
      <p:sp>
        <p:nvSpPr>
          <p:cNvPr id="4" name="Slide Number Placeholder 3"/>
          <p:cNvSpPr>
            <a:spLocks noGrp="1"/>
          </p:cNvSpPr>
          <p:nvPr>
            <p:ph type="sldNum" sz="quarter" idx="5"/>
          </p:nvPr>
        </p:nvSpPr>
        <p:spPr/>
        <p:txBody>
          <a:bodyPr/>
          <a:lstStyle/>
          <a:p>
            <a:pPr>
              <a:defRPr/>
            </a:pPr>
            <a:fld id="{3DF612A6-F059-4A9B-8CE8-1F49F63FE60F}" type="slidenum">
              <a:rPr lang="en-GB" smtClean="0"/>
              <a:pPr>
                <a:defRPr/>
              </a:pPr>
              <a:t>6</a:t>
            </a:fld>
            <a:endParaRPr lang="en-GB"/>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Slide Image Placeholder 1"/>
          <p:cNvSpPr>
            <a:spLocks noGrp="1" noRot="1" noChangeAspect="1" noTextEdit="1"/>
          </p:cNvSpPr>
          <p:nvPr>
            <p:ph type="sldImg"/>
          </p:nvPr>
        </p:nvSpPr>
        <p:spPr bwMode="auto">
          <a:noFill/>
          <a:ln>
            <a:solidFill>
              <a:srgbClr val="000000"/>
            </a:solidFill>
            <a:miter lim="800000"/>
            <a:headEnd/>
            <a:tailEnd/>
          </a:ln>
        </p:spPr>
      </p:sp>
      <p:sp>
        <p:nvSpPr>
          <p:cNvPr id="6451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GB" smtClean="0"/>
              <a:t>No need to restructure, correctly format or gather additional data. Once entered in Scratchpad they can automatically be added to the publication. </a:t>
            </a:r>
          </a:p>
        </p:txBody>
      </p:sp>
      <p:sp>
        <p:nvSpPr>
          <p:cNvPr id="49155"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B9C48062-9793-4C0E-8349-B265B2E4B7E7}" type="slidenum">
              <a:rPr lang="en-GB"/>
              <a:pPr fontAlgn="base">
                <a:spcBef>
                  <a:spcPct val="0"/>
                </a:spcBef>
                <a:spcAft>
                  <a:spcPct val="0"/>
                </a:spcAft>
                <a:defRPr/>
              </a:pPr>
              <a:t>11</a:t>
            </a:fld>
            <a:endParaRPr lang="en-GB"/>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smtClean="0"/>
              <a:t>Prior to submission all data</a:t>
            </a:r>
            <a:r>
              <a:rPr lang="en-GB" baseline="0" dirty="0" smtClean="0"/>
              <a:t> are validated to ensure there are no important missing fields.</a:t>
            </a:r>
          </a:p>
          <a:p>
            <a:endParaRPr lang="en-GB" baseline="0" dirty="0" smtClean="0"/>
          </a:p>
          <a:p>
            <a:endParaRPr lang="en-GB" baseline="0" dirty="0" smtClean="0"/>
          </a:p>
          <a:p>
            <a:r>
              <a:rPr lang="en-GB" baseline="0" dirty="0" smtClean="0"/>
              <a:t>Once you have finished your manuscript there is a simple one-click submission process where all your specified authors and contributors are given access to the article in the </a:t>
            </a:r>
            <a:r>
              <a:rPr lang="en-GB" baseline="0" dirty="0" err="1" smtClean="0"/>
              <a:t>Pensoft</a:t>
            </a:r>
            <a:r>
              <a:rPr lang="en-GB" baseline="0" dirty="0" smtClean="0"/>
              <a:t> Journal System and will be updated on the review process.</a:t>
            </a:r>
            <a:endParaRPr lang="en-GB" dirty="0" smtClean="0"/>
          </a:p>
          <a:p>
            <a:endParaRPr lang="en-GB" dirty="0"/>
          </a:p>
        </p:txBody>
      </p:sp>
      <p:sp>
        <p:nvSpPr>
          <p:cNvPr id="4" name="Slide Number Placeholder 3"/>
          <p:cNvSpPr>
            <a:spLocks noGrp="1"/>
          </p:cNvSpPr>
          <p:nvPr>
            <p:ph type="sldNum" sz="quarter" idx="10"/>
          </p:nvPr>
        </p:nvSpPr>
        <p:spPr/>
        <p:txBody>
          <a:bodyPr/>
          <a:lstStyle/>
          <a:p>
            <a:pPr>
              <a:defRPr/>
            </a:pPr>
            <a:fld id="{2C792415-0758-4BE4-B2E8-08A2CE661C39}" type="slidenum">
              <a:rPr lang="en-GB" smtClean="0"/>
              <a:pPr>
                <a:defRPr/>
              </a:pPr>
              <a:t>20</a:t>
            </a:fld>
            <a:endParaRPr lang="en-GB"/>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86019" name="Rectangle 3"/>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r>
              <a:rPr lang="en-GB" smtClean="0"/>
              <a:t>Our larger taxonomic community produces more data than ever before. Almost 20k new taxa are described annually. While 30k nomenclatural acts are published. All these usually based on countless specimens, images maps  keys and datasets that most of the times remain unpublished. Typically all this taxonomic outcome is generated by small communities during local or regional research projects. </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20F26EFA-38F4-420B-9311-6140E2414742}" type="datetimeFigureOut">
              <a:rPr lang="en-GB" smtClean="0"/>
              <a:pPr/>
              <a:t>13/06/2013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0D08E5C-BB4C-49BF-BE86-9DCA3878ED37}" type="slidenum">
              <a:rPr lang="en-GB" smtClean="0"/>
              <a:pPr/>
              <a:t>‹#›</a:t>
            </a:fld>
            <a:endParaRPr lang="en-GB"/>
          </a:p>
        </p:txBody>
      </p:sp>
    </p:spTree>
    <p:extLst>
      <p:ext uri="{BB962C8B-B14F-4D97-AF65-F5344CB8AC3E}">
        <p14:creationId xmlns:p14="http://schemas.microsoft.com/office/powerpoint/2010/main" xmlns="" val="531553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20F26EFA-38F4-420B-9311-6140E2414742}" type="datetimeFigureOut">
              <a:rPr lang="en-GB" smtClean="0"/>
              <a:pPr/>
              <a:t>13/06/2013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0D08E5C-BB4C-49BF-BE86-9DCA3878ED37}" type="slidenum">
              <a:rPr lang="en-GB" smtClean="0"/>
              <a:pPr/>
              <a:t>‹#›</a:t>
            </a:fld>
            <a:endParaRPr lang="en-GB"/>
          </a:p>
        </p:txBody>
      </p:sp>
    </p:spTree>
    <p:extLst>
      <p:ext uri="{BB962C8B-B14F-4D97-AF65-F5344CB8AC3E}">
        <p14:creationId xmlns:p14="http://schemas.microsoft.com/office/powerpoint/2010/main" xmlns="" val="238915374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20F26EFA-38F4-420B-9311-6140E2414742}" type="datetimeFigureOut">
              <a:rPr lang="en-GB" smtClean="0"/>
              <a:pPr/>
              <a:t>13/06/2013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0D08E5C-BB4C-49BF-BE86-9DCA3878ED37}" type="slidenum">
              <a:rPr lang="en-GB" smtClean="0"/>
              <a:pPr/>
              <a:t>‹#›</a:t>
            </a:fld>
            <a:endParaRPr lang="en-GB"/>
          </a:p>
        </p:txBody>
      </p:sp>
    </p:spTree>
    <p:extLst>
      <p:ext uri="{BB962C8B-B14F-4D97-AF65-F5344CB8AC3E}">
        <p14:creationId xmlns:p14="http://schemas.microsoft.com/office/powerpoint/2010/main" xmlns="" val="287874910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2" name="Rectangle 1"/>
          <p:cNvSpPr/>
          <p:nvPr userDrawn="1"/>
        </p:nvSpPr>
        <p:spPr>
          <a:xfrm>
            <a:off x="757238" y="33338"/>
            <a:ext cx="8351837" cy="587375"/>
          </a:xfrm>
          <a:prstGeom prst="rect">
            <a:avLst/>
          </a:prstGeom>
          <a:solidFill>
            <a:schemeClr val="accent3"/>
          </a:solidFill>
          <a:ln>
            <a:noFill/>
          </a:ln>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endParaRPr lang="en-GB"/>
          </a:p>
        </p:txBody>
      </p:sp>
      <p:pic>
        <p:nvPicPr>
          <p:cNvPr id="3" name="Picture 2"/>
          <p:cNvPicPr>
            <a:picLocks noChangeAspect="1" noChangeArrowheads="1"/>
          </p:cNvPicPr>
          <p:nvPr userDrawn="1"/>
        </p:nvPicPr>
        <p:blipFill>
          <a:blip r:embed="rId2" cstate="print">
            <a:clrChange>
              <a:clrFrom>
                <a:srgbClr val="FFFFFF"/>
              </a:clrFrom>
              <a:clrTo>
                <a:srgbClr val="FFFFFF">
                  <a:alpha val="0"/>
                </a:srgbClr>
              </a:clrTo>
            </a:clrChange>
            <a:extLst>
              <a:ext uri="{28A0092B-C50C-407E-A947-70E740481C1C}">
                <a14:useLocalDpi xmlns:a14="http://schemas.microsoft.com/office/drawing/2010/main" xmlns="" val="0"/>
              </a:ext>
            </a:extLst>
          </a:blip>
          <a:srcRect/>
          <a:stretch>
            <a:fillRect/>
          </a:stretch>
        </p:blipFill>
        <p:spPr bwMode="auto">
          <a:xfrm>
            <a:off x="88900" y="6350"/>
            <a:ext cx="620713" cy="6207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366632376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2_Title Slide">
    <p:spTree>
      <p:nvGrpSpPr>
        <p:cNvPr id="1" name=""/>
        <p:cNvGrpSpPr/>
        <p:nvPr/>
      </p:nvGrpSpPr>
      <p:grpSpPr>
        <a:xfrm>
          <a:off x="0" y="0"/>
          <a:ext cx="0" cy="0"/>
          <a:chOff x="0" y="0"/>
          <a:chExt cx="0" cy="0"/>
        </a:xfrm>
      </p:grpSpPr>
      <p:sp>
        <p:nvSpPr>
          <p:cNvPr id="2" name="Rectangle 1"/>
          <p:cNvSpPr/>
          <p:nvPr userDrawn="1"/>
        </p:nvSpPr>
        <p:spPr>
          <a:xfrm>
            <a:off x="757238" y="33338"/>
            <a:ext cx="8351837" cy="587375"/>
          </a:xfrm>
          <a:prstGeom prst="rect">
            <a:avLst/>
          </a:prstGeom>
          <a:solidFill>
            <a:schemeClr val="accent3"/>
          </a:solidFill>
          <a:ln>
            <a:noFill/>
          </a:ln>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endParaRPr lang="en-GB"/>
          </a:p>
        </p:txBody>
      </p:sp>
      <p:pic>
        <p:nvPicPr>
          <p:cNvPr id="3" name="Picture 2"/>
          <p:cNvPicPr>
            <a:picLocks noChangeAspect="1" noChangeArrowheads="1"/>
          </p:cNvPicPr>
          <p:nvPr userDrawn="1"/>
        </p:nvPicPr>
        <p:blipFill>
          <a:blip r:embed="rId2" cstate="print">
            <a:clrChange>
              <a:clrFrom>
                <a:srgbClr val="FFFFFF"/>
              </a:clrFrom>
              <a:clrTo>
                <a:srgbClr val="FFFFFF">
                  <a:alpha val="0"/>
                </a:srgbClr>
              </a:clrTo>
            </a:clrChange>
            <a:extLst>
              <a:ext uri="{28A0092B-C50C-407E-A947-70E740481C1C}">
                <a14:useLocalDpi xmlns:a14="http://schemas.microsoft.com/office/drawing/2010/main" xmlns="" val="0"/>
              </a:ext>
            </a:extLst>
          </a:blip>
          <a:srcRect/>
          <a:stretch>
            <a:fillRect/>
          </a:stretch>
        </p:blipFill>
        <p:spPr bwMode="auto">
          <a:xfrm>
            <a:off x="88900" y="6350"/>
            <a:ext cx="620713" cy="6207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366632376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3_Title Slide">
    <p:spTree>
      <p:nvGrpSpPr>
        <p:cNvPr id="1" name=""/>
        <p:cNvGrpSpPr/>
        <p:nvPr/>
      </p:nvGrpSpPr>
      <p:grpSpPr>
        <a:xfrm>
          <a:off x="0" y="0"/>
          <a:ext cx="0" cy="0"/>
          <a:chOff x="0" y="0"/>
          <a:chExt cx="0" cy="0"/>
        </a:xfrm>
      </p:grpSpPr>
      <p:sp>
        <p:nvSpPr>
          <p:cNvPr id="2" name="Rectangle 1"/>
          <p:cNvSpPr/>
          <p:nvPr userDrawn="1"/>
        </p:nvSpPr>
        <p:spPr>
          <a:xfrm>
            <a:off x="757238" y="33338"/>
            <a:ext cx="8351837" cy="587375"/>
          </a:xfrm>
          <a:prstGeom prst="rect">
            <a:avLst/>
          </a:prstGeom>
          <a:solidFill>
            <a:schemeClr val="accent3"/>
          </a:solidFill>
          <a:ln>
            <a:noFill/>
          </a:ln>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endParaRPr lang="en-GB"/>
          </a:p>
        </p:txBody>
      </p:sp>
      <p:pic>
        <p:nvPicPr>
          <p:cNvPr id="3" name="Picture 2"/>
          <p:cNvPicPr>
            <a:picLocks noChangeAspect="1" noChangeArrowheads="1"/>
          </p:cNvPicPr>
          <p:nvPr userDrawn="1"/>
        </p:nvPicPr>
        <p:blipFill>
          <a:blip r:embed="rId2" cstate="print">
            <a:clrChange>
              <a:clrFrom>
                <a:srgbClr val="FFFFFF"/>
              </a:clrFrom>
              <a:clrTo>
                <a:srgbClr val="FFFFFF">
                  <a:alpha val="0"/>
                </a:srgbClr>
              </a:clrTo>
            </a:clrChange>
            <a:extLst>
              <a:ext uri="{28A0092B-C50C-407E-A947-70E740481C1C}">
                <a14:useLocalDpi xmlns:a14="http://schemas.microsoft.com/office/drawing/2010/main" xmlns="" val="0"/>
              </a:ext>
            </a:extLst>
          </a:blip>
          <a:srcRect/>
          <a:stretch>
            <a:fillRect/>
          </a:stretch>
        </p:blipFill>
        <p:spPr bwMode="auto">
          <a:xfrm>
            <a:off x="88900" y="6350"/>
            <a:ext cx="620713" cy="6207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366632376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4_Title Slide">
    <p:spTree>
      <p:nvGrpSpPr>
        <p:cNvPr id="1" name=""/>
        <p:cNvGrpSpPr/>
        <p:nvPr/>
      </p:nvGrpSpPr>
      <p:grpSpPr>
        <a:xfrm>
          <a:off x="0" y="0"/>
          <a:ext cx="0" cy="0"/>
          <a:chOff x="0" y="0"/>
          <a:chExt cx="0" cy="0"/>
        </a:xfrm>
      </p:grpSpPr>
      <p:sp>
        <p:nvSpPr>
          <p:cNvPr id="2" name="Rectangle 1"/>
          <p:cNvSpPr/>
          <p:nvPr userDrawn="1"/>
        </p:nvSpPr>
        <p:spPr>
          <a:xfrm>
            <a:off x="757238" y="33338"/>
            <a:ext cx="8351837" cy="587375"/>
          </a:xfrm>
          <a:prstGeom prst="rect">
            <a:avLst/>
          </a:prstGeom>
          <a:solidFill>
            <a:schemeClr val="accent3"/>
          </a:solidFill>
          <a:ln>
            <a:noFill/>
          </a:ln>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endParaRPr lang="en-GB"/>
          </a:p>
        </p:txBody>
      </p:sp>
      <p:pic>
        <p:nvPicPr>
          <p:cNvPr id="3" name="Picture 2"/>
          <p:cNvPicPr>
            <a:picLocks noChangeAspect="1" noChangeArrowheads="1"/>
          </p:cNvPicPr>
          <p:nvPr userDrawn="1"/>
        </p:nvPicPr>
        <p:blipFill>
          <a:blip r:embed="rId2" cstate="print">
            <a:clrChange>
              <a:clrFrom>
                <a:srgbClr val="FFFFFF"/>
              </a:clrFrom>
              <a:clrTo>
                <a:srgbClr val="FFFFFF">
                  <a:alpha val="0"/>
                </a:srgbClr>
              </a:clrTo>
            </a:clrChange>
            <a:extLst>
              <a:ext uri="{28A0092B-C50C-407E-A947-70E740481C1C}">
                <a14:useLocalDpi xmlns:a14="http://schemas.microsoft.com/office/drawing/2010/main" xmlns="" val="0"/>
              </a:ext>
            </a:extLst>
          </a:blip>
          <a:srcRect/>
          <a:stretch>
            <a:fillRect/>
          </a:stretch>
        </p:blipFill>
        <p:spPr bwMode="auto">
          <a:xfrm>
            <a:off x="88900" y="6350"/>
            <a:ext cx="620713" cy="6207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366632376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6_Title Slide">
    <p:spTree>
      <p:nvGrpSpPr>
        <p:cNvPr id="1" name=""/>
        <p:cNvGrpSpPr/>
        <p:nvPr/>
      </p:nvGrpSpPr>
      <p:grpSpPr>
        <a:xfrm>
          <a:off x="0" y="0"/>
          <a:ext cx="0" cy="0"/>
          <a:chOff x="0" y="0"/>
          <a:chExt cx="0" cy="0"/>
        </a:xfrm>
      </p:grpSpPr>
      <p:sp>
        <p:nvSpPr>
          <p:cNvPr id="2" name="Rectangle 1"/>
          <p:cNvSpPr/>
          <p:nvPr userDrawn="1"/>
        </p:nvSpPr>
        <p:spPr>
          <a:xfrm>
            <a:off x="757238" y="33338"/>
            <a:ext cx="8351837" cy="587375"/>
          </a:xfrm>
          <a:prstGeom prst="rect">
            <a:avLst/>
          </a:prstGeom>
          <a:solidFill>
            <a:schemeClr val="accent3"/>
          </a:solidFill>
          <a:ln>
            <a:noFill/>
          </a:ln>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endParaRPr lang="en-GB"/>
          </a:p>
        </p:txBody>
      </p:sp>
      <p:pic>
        <p:nvPicPr>
          <p:cNvPr id="3" name="Picture 2"/>
          <p:cNvPicPr>
            <a:picLocks noChangeAspect="1" noChangeArrowheads="1"/>
          </p:cNvPicPr>
          <p:nvPr userDrawn="1"/>
        </p:nvPicPr>
        <p:blipFill>
          <a:blip r:embed="rId2" cstate="print">
            <a:clrChange>
              <a:clrFrom>
                <a:srgbClr val="FFFFFF"/>
              </a:clrFrom>
              <a:clrTo>
                <a:srgbClr val="FFFFFF">
                  <a:alpha val="0"/>
                </a:srgbClr>
              </a:clrTo>
            </a:clrChange>
            <a:extLst>
              <a:ext uri="{28A0092B-C50C-407E-A947-70E740481C1C}">
                <a14:useLocalDpi xmlns:a14="http://schemas.microsoft.com/office/drawing/2010/main" xmlns="" val="0"/>
              </a:ext>
            </a:extLst>
          </a:blip>
          <a:srcRect/>
          <a:stretch>
            <a:fillRect/>
          </a:stretch>
        </p:blipFill>
        <p:spPr bwMode="auto">
          <a:xfrm>
            <a:off x="88900" y="6350"/>
            <a:ext cx="620713" cy="6207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366632376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7_Title Slide">
    <p:spTree>
      <p:nvGrpSpPr>
        <p:cNvPr id="1" name=""/>
        <p:cNvGrpSpPr/>
        <p:nvPr/>
      </p:nvGrpSpPr>
      <p:grpSpPr>
        <a:xfrm>
          <a:off x="0" y="0"/>
          <a:ext cx="0" cy="0"/>
          <a:chOff x="0" y="0"/>
          <a:chExt cx="0" cy="0"/>
        </a:xfrm>
      </p:grpSpPr>
      <p:sp>
        <p:nvSpPr>
          <p:cNvPr id="2" name="Rectangle 1"/>
          <p:cNvSpPr/>
          <p:nvPr userDrawn="1"/>
        </p:nvSpPr>
        <p:spPr>
          <a:xfrm>
            <a:off x="757238" y="33338"/>
            <a:ext cx="8351837" cy="587375"/>
          </a:xfrm>
          <a:prstGeom prst="rect">
            <a:avLst/>
          </a:prstGeom>
          <a:solidFill>
            <a:schemeClr val="accent3"/>
          </a:solidFill>
          <a:ln>
            <a:noFill/>
          </a:ln>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endParaRPr lang="en-GB"/>
          </a:p>
        </p:txBody>
      </p:sp>
      <p:pic>
        <p:nvPicPr>
          <p:cNvPr id="3" name="Picture 2"/>
          <p:cNvPicPr>
            <a:picLocks noChangeAspect="1" noChangeArrowheads="1"/>
          </p:cNvPicPr>
          <p:nvPr userDrawn="1"/>
        </p:nvPicPr>
        <p:blipFill>
          <a:blip r:embed="rId2" cstate="print">
            <a:clrChange>
              <a:clrFrom>
                <a:srgbClr val="FFFFFF"/>
              </a:clrFrom>
              <a:clrTo>
                <a:srgbClr val="FFFFFF">
                  <a:alpha val="0"/>
                </a:srgbClr>
              </a:clrTo>
            </a:clrChange>
            <a:extLst>
              <a:ext uri="{28A0092B-C50C-407E-A947-70E740481C1C}">
                <a14:useLocalDpi xmlns:a14="http://schemas.microsoft.com/office/drawing/2010/main" xmlns="" val="0"/>
              </a:ext>
            </a:extLst>
          </a:blip>
          <a:srcRect/>
          <a:stretch>
            <a:fillRect/>
          </a:stretch>
        </p:blipFill>
        <p:spPr bwMode="auto">
          <a:xfrm>
            <a:off x="88900" y="6350"/>
            <a:ext cx="620713" cy="6207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366632376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9_Title Slide">
    <p:spTree>
      <p:nvGrpSpPr>
        <p:cNvPr id="1" name=""/>
        <p:cNvGrpSpPr/>
        <p:nvPr/>
      </p:nvGrpSpPr>
      <p:grpSpPr>
        <a:xfrm>
          <a:off x="0" y="0"/>
          <a:ext cx="0" cy="0"/>
          <a:chOff x="0" y="0"/>
          <a:chExt cx="0" cy="0"/>
        </a:xfrm>
      </p:grpSpPr>
      <p:sp>
        <p:nvSpPr>
          <p:cNvPr id="2" name="Rectangle 1"/>
          <p:cNvSpPr/>
          <p:nvPr userDrawn="1"/>
        </p:nvSpPr>
        <p:spPr>
          <a:xfrm>
            <a:off x="757238" y="33338"/>
            <a:ext cx="8351837" cy="587375"/>
          </a:xfrm>
          <a:prstGeom prst="rect">
            <a:avLst/>
          </a:prstGeom>
          <a:solidFill>
            <a:schemeClr val="accent3"/>
          </a:solidFill>
          <a:ln>
            <a:noFill/>
          </a:ln>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endParaRPr lang="en-GB"/>
          </a:p>
        </p:txBody>
      </p:sp>
      <p:pic>
        <p:nvPicPr>
          <p:cNvPr id="3" name="Picture 2"/>
          <p:cNvPicPr>
            <a:picLocks noChangeAspect="1" noChangeArrowheads="1"/>
          </p:cNvPicPr>
          <p:nvPr userDrawn="1"/>
        </p:nvPicPr>
        <p:blipFill>
          <a:blip r:embed="rId2" cstate="print">
            <a:clrChange>
              <a:clrFrom>
                <a:srgbClr val="FFFFFF"/>
              </a:clrFrom>
              <a:clrTo>
                <a:srgbClr val="FFFFFF">
                  <a:alpha val="0"/>
                </a:srgbClr>
              </a:clrTo>
            </a:clrChange>
            <a:extLst>
              <a:ext uri="{28A0092B-C50C-407E-A947-70E740481C1C}">
                <a14:useLocalDpi xmlns:a14="http://schemas.microsoft.com/office/drawing/2010/main" xmlns="" val="0"/>
              </a:ext>
            </a:extLst>
          </a:blip>
          <a:srcRect/>
          <a:stretch>
            <a:fillRect/>
          </a:stretch>
        </p:blipFill>
        <p:spPr bwMode="auto">
          <a:xfrm>
            <a:off x="88900" y="6350"/>
            <a:ext cx="620713" cy="6207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366632376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0_Title Slide">
    <p:spTree>
      <p:nvGrpSpPr>
        <p:cNvPr id="1" name=""/>
        <p:cNvGrpSpPr/>
        <p:nvPr/>
      </p:nvGrpSpPr>
      <p:grpSpPr>
        <a:xfrm>
          <a:off x="0" y="0"/>
          <a:ext cx="0" cy="0"/>
          <a:chOff x="0" y="0"/>
          <a:chExt cx="0" cy="0"/>
        </a:xfrm>
      </p:grpSpPr>
      <p:sp>
        <p:nvSpPr>
          <p:cNvPr id="2" name="Rectangle 1"/>
          <p:cNvSpPr/>
          <p:nvPr userDrawn="1"/>
        </p:nvSpPr>
        <p:spPr>
          <a:xfrm>
            <a:off x="757238" y="33338"/>
            <a:ext cx="8351837" cy="587375"/>
          </a:xfrm>
          <a:prstGeom prst="rect">
            <a:avLst/>
          </a:prstGeom>
          <a:solidFill>
            <a:schemeClr val="accent3"/>
          </a:solidFill>
          <a:ln>
            <a:noFill/>
          </a:ln>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endParaRPr lang="en-GB"/>
          </a:p>
        </p:txBody>
      </p:sp>
      <p:pic>
        <p:nvPicPr>
          <p:cNvPr id="3" name="Picture 2"/>
          <p:cNvPicPr>
            <a:picLocks noChangeAspect="1" noChangeArrowheads="1"/>
          </p:cNvPicPr>
          <p:nvPr userDrawn="1"/>
        </p:nvPicPr>
        <p:blipFill>
          <a:blip r:embed="rId2" cstate="print">
            <a:clrChange>
              <a:clrFrom>
                <a:srgbClr val="FFFFFF"/>
              </a:clrFrom>
              <a:clrTo>
                <a:srgbClr val="FFFFFF">
                  <a:alpha val="0"/>
                </a:srgbClr>
              </a:clrTo>
            </a:clrChange>
            <a:extLst>
              <a:ext uri="{28A0092B-C50C-407E-A947-70E740481C1C}">
                <a14:useLocalDpi xmlns:a14="http://schemas.microsoft.com/office/drawing/2010/main" xmlns="" val="0"/>
              </a:ext>
            </a:extLst>
          </a:blip>
          <a:srcRect/>
          <a:stretch>
            <a:fillRect/>
          </a:stretch>
        </p:blipFill>
        <p:spPr bwMode="auto">
          <a:xfrm>
            <a:off x="88900" y="6350"/>
            <a:ext cx="620713" cy="6207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366632376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20F26EFA-38F4-420B-9311-6140E2414742}" type="datetimeFigureOut">
              <a:rPr lang="en-GB" smtClean="0"/>
              <a:pPr/>
              <a:t>13/06/2013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0D08E5C-BB4C-49BF-BE86-9DCA3878ED37}" type="slidenum">
              <a:rPr lang="en-GB" smtClean="0"/>
              <a:pPr/>
              <a:t>‹#›</a:t>
            </a:fld>
            <a:endParaRPr lang="en-GB"/>
          </a:p>
        </p:txBody>
      </p:sp>
    </p:spTree>
    <p:extLst>
      <p:ext uri="{BB962C8B-B14F-4D97-AF65-F5344CB8AC3E}">
        <p14:creationId xmlns:p14="http://schemas.microsoft.com/office/powerpoint/2010/main" xmlns="" val="233833178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11_Title Slide">
    <p:spTree>
      <p:nvGrpSpPr>
        <p:cNvPr id="1" name=""/>
        <p:cNvGrpSpPr/>
        <p:nvPr/>
      </p:nvGrpSpPr>
      <p:grpSpPr>
        <a:xfrm>
          <a:off x="0" y="0"/>
          <a:ext cx="0" cy="0"/>
          <a:chOff x="0" y="0"/>
          <a:chExt cx="0" cy="0"/>
        </a:xfrm>
      </p:grpSpPr>
      <p:sp>
        <p:nvSpPr>
          <p:cNvPr id="2" name="Rectangle 1"/>
          <p:cNvSpPr/>
          <p:nvPr userDrawn="1"/>
        </p:nvSpPr>
        <p:spPr>
          <a:xfrm>
            <a:off x="757238" y="33338"/>
            <a:ext cx="8351837" cy="587375"/>
          </a:xfrm>
          <a:prstGeom prst="rect">
            <a:avLst/>
          </a:prstGeom>
          <a:solidFill>
            <a:schemeClr val="accent3"/>
          </a:solidFill>
          <a:ln>
            <a:noFill/>
          </a:ln>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endParaRPr lang="en-GB"/>
          </a:p>
        </p:txBody>
      </p:sp>
      <p:pic>
        <p:nvPicPr>
          <p:cNvPr id="3" name="Picture 2"/>
          <p:cNvPicPr>
            <a:picLocks noChangeAspect="1" noChangeArrowheads="1"/>
          </p:cNvPicPr>
          <p:nvPr userDrawn="1"/>
        </p:nvPicPr>
        <p:blipFill>
          <a:blip r:embed="rId2" cstate="print">
            <a:clrChange>
              <a:clrFrom>
                <a:srgbClr val="FFFFFF"/>
              </a:clrFrom>
              <a:clrTo>
                <a:srgbClr val="FFFFFF">
                  <a:alpha val="0"/>
                </a:srgbClr>
              </a:clrTo>
            </a:clrChange>
            <a:extLst>
              <a:ext uri="{28A0092B-C50C-407E-A947-70E740481C1C}">
                <a14:useLocalDpi xmlns:a14="http://schemas.microsoft.com/office/drawing/2010/main" xmlns="" val="0"/>
              </a:ext>
            </a:extLst>
          </a:blip>
          <a:srcRect/>
          <a:stretch>
            <a:fillRect/>
          </a:stretch>
        </p:blipFill>
        <p:spPr bwMode="auto">
          <a:xfrm>
            <a:off x="88900" y="6350"/>
            <a:ext cx="620713" cy="6207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329239576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12_Title Slide">
    <p:spTree>
      <p:nvGrpSpPr>
        <p:cNvPr id="1" name=""/>
        <p:cNvGrpSpPr/>
        <p:nvPr/>
      </p:nvGrpSpPr>
      <p:grpSpPr>
        <a:xfrm>
          <a:off x="0" y="0"/>
          <a:ext cx="0" cy="0"/>
          <a:chOff x="0" y="0"/>
          <a:chExt cx="0" cy="0"/>
        </a:xfrm>
      </p:grpSpPr>
      <p:sp>
        <p:nvSpPr>
          <p:cNvPr id="2" name="Rectangle 1"/>
          <p:cNvSpPr/>
          <p:nvPr userDrawn="1"/>
        </p:nvSpPr>
        <p:spPr>
          <a:xfrm>
            <a:off x="757238" y="33338"/>
            <a:ext cx="8351837" cy="587375"/>
          </a:xfrm>
          <a:prstGeom prst="rect">
            <a:avLst/>
          </a:prstGeom>
          <a:solidFill>
            <a:schemeClr val="accent3"/>
          </a:solidFill>
          <a:ln>
            <a:noFill/>
          </a:ln>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endParaRPr lang="en-GB"/>
          </a:p>
        </p:txBody>
      </p:sp>
      <p:pic>
        <p:nvPicPr>
          <p:cNvPr id="3" name="Picture 2"/>
          <p:cNvPicPr>
            <a:picLocks noChangeAspect="1" noChangeArrowheads="1"/>
          </p:cNvPicPr>
          <p:nvPr userDrawn="1"/>
        </p:nvPicPr>
        <p:blipFill>
          <a:blip r:embed="rId2" cstate="print">
            <a:clrChange>
              <a:clrFrom>
                <a:srgbClr val="FFFFFF"/>
              </a:clrFrom>
              <a:clrTo>
                <a:srgbClr val="FFFFFF">
                  <a:alpha val="0"/>
                </a:srgbClr>
              </a:clrTo>
            </a:clrChange>
            <a:extLst>
              <a:ext uri="{28A0092B-C50C-407E-A947-70E740481C1C}">
                <a14:useLocalDpi xmlns:a14="http://schemas.microsoft.com/office/drawing/2010/main" xmlns="" val="0"/>
              </a:ext>
            </a:extLst>
          </a:blip>
          <a:srcRect/>
          <a:stretch>
            <a:fillRect/>
          </a:stretch>
        </p:blipFill>
        <p:spPr bwMode="auto">
          <a:xfrm>
            <a:off x="88900" y="6350"/>
            <a:ext cx="620713" cy="6207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206618349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14_Title Slide">
    <p:spTree>
      <p:nvGrpSpPr>
        <p:cNvPr id="1" name=""/>
        <p:cNvGrpSpPr/>
        <p:nvPr/>
      </p:nvGrpSpPr>
      <p:grpSpPr>
        <a:xfrm>
          <a:off x="0" y="0"/>
          <a:ext cx="0" cy="0"/>
          <a:chOff x="0" y="0"/>
          <a:chExt cx="0" cy="0"/>
        </a:xfrm>
      </p:grpSpPr>
      <p:sp>
        <p:nvSpPr>
          <p:cNvPr id="2" name="Rectangle 1"/>
          <p:cNvSpPr/>
          <p:nvPr userDrawn="1"/>
        </p:nvSpPr>
        <p:spPr>
          <a:xfrm>
            <a:off x="757238" y="33338"/>
            <a:ext cx="8351837" cy="587375"/>
          </a:xfrm>
          <a:prstGeom prst="rect">
            <a:avLst/>
          </a:prstGeom>
          <a:solidFill>
            <a:schemeClr val="accent3"/>
          </a:solidFill>
          <a:ln>
            <a:noFill/>
          </a:ln>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endParaRPr lang="en-GB"/>
          </a:p>
        </p:txBody>
      </p:sp>
      <p:pic>
        <p:nvPicPr>
          <p:cNvPr id="3" name="Picture 2"/>
          <p:cNvPicPr>
            <a:picLocks noChangeAspect="1" noChangeArrowheads="1"/>
          </p:cNvPicPr>
          <p:nvPr userDrawn="1"/>
        </p:nvPicPr>
        <p:blipFill>
          <a:blip r:embed="rId2" cstate="print">
            <a:clrChange>
              <a:clrFrom>
                <a:srgbClr val="FFFFFF"/>
              </a:clrFrom>
              <a:clrTo>
                <a:srgbClr val="FFFFFF">
                  <a:alpha val="0"/>
                </a:srgbClr>
              </a:clrTo>
            </a:clrChange>
          </a:blip>
          <a:srcRect/>
          <a:stretch>
            <a:fillRect/>
          </a:stretch>
        </p:blipFill>
        <p:spPr bwMode="auto">
          <a:xfrm>
            <a:off x="88900" y="6350"/>
            <a:ext cx="620713" cy="620713"/>
          </a:xfrm>
          <a:prstGeom prst="rect">
            <a:avLst/>
          </a:prstGeom>
          <a:noFill/>
          <a:ln w="9525">
            <a:noFill/>
            <a:miter lim="800000"/>
            <a:headEnd/>
            <a:tailEnd/>
          </a:ln>
        </p:spPr>
      </p:pic>
      <p:pic>
        <p:nvPicPr>
          <p:cNvPr id="4" name="Picture 7"/>
          <p:cNvPicPr>
            <a:picLocks noChangeAspect="1" noChangeArrowheads="1"/>
          </p:cNvPicPr>
          <p:nvPr userDrawn="1"/>
        </p:nvPicPr>
        <p:blipFill>
          <a:blip r:embed="rId3" cstate="print">
            <a:clrChange>
              <a:clrFrom>
                <a:srgbClr val="000000"/>
              </a:clrFrom>
              <a:clrTo>
                <a:srgbClr val="000000">
                  <a:alpha val="0"/>
                </a:srgbClr>
              </a:clrTo>
            </a:clrChange>
            <a:duotone>
              <a:schemeClr val="bg2">
                <a:shade val="45000"/>
                <a:satMod val="135000"/>
              </a:schemeClr>
              <a:prstClr val="white"/>
            </a:duotone>
            <a:extLst/>
          </a:blip>
          <a:srcRect/>
          <a:stretch>
            <a:fillRect/>
          </a:stretch>
        </p:blipFill>
        <p:spPr bwMode="auto">
          <a:xfrm>
            <a:off x="8357918" y="6078548"/>
            <a:ext cx="750586" cy="750586"/>
          </a:xfrm>
          <a:prstGeom prst="rect">
            <a:avLst/>
          </a:prstGeom>
          <a:ln>
            <a:noFill/>
          </a:ln>
          <a:effectLst>
            <a:outerShdw blurRad="292100" dist="139700" dir="2700000" algn="tl" rotWithShape="0">
              <a:srgbClr val="333333">
                <a:alpha val="65000"/>
              </a:srgbClr>
            </a:outerShdw>
          </a:effectLst>
          <a:extLst/>
        </p:spPr>
      </p:pic>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15_Title Slide">
    <p:spTree>
      <p:nvGrpSpPr>
        <p:cNvPr id="1" name=""/>
        <p:cNvGrpSpPr/>
        <p:nvPr/>
      </p:nvGrpSpPr>
      <p:grpSpPr>
        <a:xfrm>
          <a:off x="0" y="0"/>
          <a:ext cx="0" cy="0"/>
          <a:chOff x="0" y="0"/>
          <a:chExt cx="0" cy="0"/>
        </a:xfrm>
      </p:grpSpPr>
      <p:sp>
        <p:nvSpPr>
          <p:cNvPr id="2" name="Rectangle 1"/>
          <p:cNvSpPr/>
          <p:nvPr userDrawn="1"/>
        </p:nvSpPr>
        <p:spPr>
          <a:xfrm>
            <a:off x="757238" y="33338"/>
            <a:ext cx="8351837" cy="587375"/>
          </a:xfrm>
          <a:prstGeom prst="rect">
            <a:avLst/>
          </a:prstGeom>
          <a:solidFill>
            <a:schemeClr val="accent3"/>
          </a:solidFill>
          <a:ln>
            <a:noFill/>
          </a:ln>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endParaRPr lang="en-GB"/>
          </a:p>
        </p:txBody>
      </p:sp>
      <p:pic>
        <p:nvPicPr>
          <p:cNvPr id="3" name="Picture 2"/>
          <p:cNvPicPr>
            <a:picLocks noChangeAspect="1" noChangeArrowheads="1"/>
          </p:cNvPicPr>
          <p:nvPr userDrawn="1"/>
        </p:nvPicPr>
        <p:blipFill>
          <a:blip r:embed="rId2" cstate="print">
            <a:clrChange>
              <a:clrFrom>
                <a:srgbClr val="FFFFFF"/>
              </a:clrFrom>
              <a:clrTo>
                <a:srgbClr val="FFFFFF">
                  <a:alpha val="0"/>
                </a:srgbClr>
              </a:clrTo>
            </a:clrChange>
          </a:blip>
          <a:srcRect/>
          <a:stretch>
            <a:fillRect/>
          </a:stretch>
        </p:blipFill>
        <p:spPr bwMode="auto">
          <a:xfrm>
            <a:off x="88900" y="6350"/>
            <a:ext cx="620713" cy="620713"/>
          </a:xfrm>
          <a:prstGeom prst="rect">
            <a:avLst/>
          </a:prstGeom>
          <a:noFill/>
          <a:ln w="9525">
            <a:noFill/>
            <a:miter lim="800000"/>
            <a:headEnd/>
            <a:tailEnd/>
          </a:ln>
        </p:spPr>
      </p:pic>
      <p:pic>
        <p:nvPicPr>
          <p:cNvPr id="4" name="Picture 7"/>
          <p:cNvPicPr>
            <a:picLocks noChangeAspect="1" noChangeArrowheads="1"/>
          </p:cNvPicPr>
          <p:nvPr userDrawn="1"/>
        </p:nvPicPr>
        <p:blipFill>
          <a:blip r:embed="rId3" cstate="print">
            <a:clrChange>
              <a:clrFrom>
                <a:srgbClr val="000000"/>
              </a:clrFrom>
              <a:clrTo>
                <a:srgbClr val="000000">
                  <a:alpha val="0"/>
                </a:srgbClr>
              </a:clrTo>
            </a:clrChange>
            <a:duotone>
              <a:schemeClr val="bg2">
                <a:shade val="45000"/>
                <a:satMod val="135000"/>
              </a:schemeClr>
              <a:prstClr val="white"/>
            </a:duotone>
            <a:extLst/>
          </a:blip>
          <a:srcRect/>
          <a:stretch>
            <a:fillRect/>
          </a:stretch>
        </p:blipFill>
        <p:spPr bwMode="auto">
          <a:xfrm>
            <a:off x="8357918" y="6078548"/>
            <a:ext cx="750586" cy="750586"/>
          </a:xfrm>
          <a:prstGeom prst="rect">
            <a:avLst/>
          </a:prstGeom>
          <a:ln>
            <a:noFill/>
          </a:ln>
          <a:effectLst>
            <a:outerShdw blurRad="292100" dist="139700" dir="2700000" algn="tl" rotWithShape="0">
              <a:srgbClr val="333333">
                <a:alpha val="65000"/>
              </a:srgbClr>
            </a:outerShdw>
          </a:effectLst>
          <a:extLst/>
        </p:spPr>
      </p:pic>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16_Title Slide">
    <p:spTree>
      <p:nvGrpSpPr>
        <p:cNvPr id="1" name=""/>
        <p:cNvGrpSpPr/>
        <p:nvPr/>
      </p:nvGrpSpPr>
      <p:grpSpPr>
        <a:xfrm>
          <a:off x="0" y="0"/>
          <a:ext cx="0" cy="0"/>
          <a:chOff x="0" y="0"/>
          <a:chExt cx="0" cy="0"/>
        </a:xfrm>
      </p:grpSpPr>
      <p:sp>
        <p:nvSpPr>
          <p:cNvPr id="2" name="Rectangle 1"/>
          <p:cNvSpPr/>
          <p:nvPr userDrawn="1"/>
        </p:nvSpPr>
        <p:spPr>
          <a:xfrm>
            <a:off x="757238" y="33338"/>
            <a:ext cx="8351837" cy="587375"/>
          </a:xfrm>
          <a:prstGeom prst="rect">
            <a:avLst/>
          </a:prstGeom>
          <a:solidFill>
            <a:schemeClr val="accent3"/>
          </a:solidFill>
          <a:ln>
            <a:noFill/>
          </a:ln>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endParaRPr lang="en-GB"/>
          </a:p>
        </p:txBody>
      </p:sp>
      <p:pic>
        <p:nvPicPr>
          <p:cNvPr id="3" name="Picture 2"/>
          <p:cNvPicPr>
            <a:picLocks noChangeAspect="1" noChangeArrowheads="1"/>
          </p:cNvPicPr>
          <p:nvPr userDrawn="1"/>
        </p:nvPicPr>
        <p:blipFill>
          <a:blip r:embed="rId2" cstate="print">
            <a:clrChange>
              <a:clrFrom>
                <a:srgbClr val="FFFFFF"/>
              </a:clrFrom>
              <a:clrTo>
                <a:srgbClr val="FFFFFF">
                  <a:alpha val="0"/>
                </a:srgbClr>
              </a:clrTo>
            </a:clrChange>
          </a:blip>
          <a:srcRect/>
          <a:stretch>
            <a:fillRect/>
          </a:stretch>
        </p:blipFill>
        <p:spPr bwMode="auto">
          <a:xfrm>
            <a:off x="88900" y="6350"/>
            <a:ext cx="620713" cy="620713"/>
          </a:xfrm>
          <a:prstGeom prst="rect">
            <a:avLst/>
          </a:prstGeom>
          <a:noFill/>
          <a:ln w="9525">
            <a:noFill/>
            <a:miter lim="800000"/>
            <a:headEnd/>
            <a:tailEnd/>
          </a:ln>
        </p:spPr>
      </p:pic>
      <p:pic>
        <p:nvPicPr>
          <p:cNvPr id="4" name="Picture 7"/>
          <p:cNvPicPr>
            <a:picLocks noChangeAspect="1" noChangeArrowheads="1"/>
          </p:cNvPicPr>
          <p:nvPr userDrawn="1"/>
        </p:nvPicPr>
        <p:blipFill>
          <a:blip r:embed="rId3" cstate="print">
            <a:clrChange>
              <a:clrFrom>
                <a:srgbClr val="000000"/>
              </a:clrFrom>
              <a:clrTo>
                <a:srgbClr val="000000">
                  <a:alpha val="0"/>
                </a:srgbClr>
              </a:clrTo>
            </a:clrChange>
            <a:duotone>
              <a:schemeClr val="bg2">
                <a:shade val="45000"/>
                <a:satMod val="135000"/>
              </a:schemeClr>
              <a:prstClr val="white"/>
            </a:duotone>
            <a:extLst/>
          </a:blip>
          <a:srcRect/>
          <a:stretch>
            <a:fillRect/>
          </a:stretch>
        </p:blipFill>
        <p:spPr bwMode="auto">
          <a:xfrm>
            <a:off x="8357918" y="6078548"/>
            <a:ext cx="750586" cy="750586"/>
          </a:xfrm>
          <a:prstGeom prst="rect">
            <a:avLst/>
          </a:prstGeom>
          <a:ln>
            <a:noFill/>
          </a:ln>
          <a:effectLst>
            <a:outerShdw blurRad="292100" dist="139700" dir="2700000" algn="tl" rotWithShape="0">
              <a:srgbClr val="333333">
                <a:alpha val="65000"/>
              </a:srgbClr>
            </a:outerShdw>
          </a:effectLst>
          <a:extLst/>
        </p:spPr>
      </p:pic>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17_Title Slide">
    <p:spTree>
      <p:nvGrpSpPr>
        <p:cNvPr id="1" name=""/>
        <p:cNvGrpSpPr/>
        <p:nvPr/>
      </p:nvGrpSpPr>
      <p:grpSpPr>
        <a:xfrm>
          <a:off x="0" y="0"/>
          <a:ext cx="0" cy="0"/>
          <a:chOff x="0" y="0"/>
          <a:chExt cx="0" cy="0"/>
        </a:xfrm>
      </p:grpSpPr>
      <p:sp>
        <p:nvSpPr>
          <p:cNvPr id="2" name="Rectangle 1"/>
          <p:cNvSpPr/>
          <p:nvPr userDrawn="1"/>
        </p:nvSpPr>
        <p:spPr>
          <a:xfrm>
            <a:off x="757238" y="33338"/>
            <a:ext cx="8351837" cy="587375"/>
          </a:xfrm>
          <a:prstGeom prst="rect">
            <a:avLst/>
          </a:prstGeom>
          <a:solidFill>
            <a:schemeClr val="accent3"/>
          </a:solidFill>
          <a:ln>
            <a:noFill/>
          </a:ln>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endParaRPr lang="en-GB"/>
          </a:p>
        </p:txBody>
      </p:sp>
      <p:pic>
        <p:nvPicPr>
          <p:cNvPr id="3" name="Picture 2"/>
          <p:cNvPicPr>
            <a:picLocks noChangeAspect="1" noChangeArrowheads="1"/>
          </p:cNvPicPr>
          <p:nvPr userDrawn="1"/>
        </p:nvPicPr>
        <p:blipFill>
          <a:blip r:embed="rId2" cstate="print">
            <a:clrChange>
              <a:clrFrom>
                <a:srgbClr val="FFFFFF"/>
              </a:clrFrom>
              <a:clrTo>
                <a:srgbClr val="FFFFFF">
                  <a:alpha val="0"/>
                </a:srgbClr>
              </a:clrTo>
            </a:clrChange>
          </a:blip>
          <a:srcRect/>
          <a:stretch>
            <a:fillRect/>
          </a:stretch>
        </p:blipFill>
        <p:spPr bwMode="auto">
          <a:xfrm>
            <a:off x="88900" y="6350"/>
            <a:ext cx="620713" cy="620713"/>
          </a:xfrm>
          <a:prstGeom prst="rect">
            <a:avLst/>
          </a:prstGeom>
          <a:noFill/>
          <a:ln w="9525">
            <a:noFill/>
            <a:miter lim="800000"/>
            <a:headEnd/>
            <a:tailEnd/>
          </a:ln>
        </p:spPr>
      </p:pic>
      <p:pic>
        <p:nvPicPr>
          <p:cNvPr id="4" name="Picture 7"/>
          <p:cNvPicPr>
            <a:picLocks noChangeAspect="1" noChangeArrowheads="1"/>
          </p:cNvPicPr>
          <p:nvPr userDrawn="1"/>
        </p:nvPicPr>
        <p:blipFill>
          <a:blip r:embed="rId3" cstate="print">
            <a:clrChange>
              <a:clrFrom>
                <a:srgbClr val="000000"/>
              </a:clrFrom>
              <a:clrTo>
                <a:srgbClr val="000000">
                  <a:alpha val="0"/>
                </a:srgbClr>
              </a:clrTo>
            </a:clrChange>
            <a:duotone>
              <a:schemeClr val="bg2">
                <a:shade val="45000"/>
                <a:satMod val="135000"/>
              </a:schemeClr>
              <a:prstClr val="white"/>
            </a:duotone>
            <a:extLst/>
          </a:blip>
          <a:srcRect/>
          <a:stretch>
            <a:fillRect/>
          </a:stretch>
        </p:blipFill>
        <p:spPr bwMode="auto">
          <a:xfrm>
            <a:off x="8357918" y="6078548"/>
            <a:ext cx="750586" cy="750586"/>
          </a:xfrm>
          <a:prstGeom prst="rect">
            <a:avLst/>
          </a:prstGeom>
          <a:ln>
            <a:noFill/>
          </a:ln>
          <a:effectLst>
            <a:outerShdw blurRad="292100" dist="139700" dir="2700000" algn="tl" rotWithShape="0">
              <a:srgbClr val="333333">
                <a:alpha val="65000"/>
              </a:srgbClr>
            </a:outerShdw>
          </a:effectLst>
          <a:extLst/>
        </p:spPr>
      </p:pic>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5_Title Slide">
    <p:spTree>
      <p:nvGrpSpPr>
        <p:cNvPr id="1" name=""/>
        <p:cNvGrpSpPr/>
        <p:nvPr/>
      </p:nvGrpSpPr>
      <p:grpSpPr>
        <a:xfrm>
          <a:off x="0" y="0"/>
          <a:ext cx="0" cy="0"/>
          <a:chOff x="0" y="0"/>
          <a:chExt cx="0" cy="0"/>
        </a:xfrm>
      </p:grpSpPr>
      <p:sp>
        <p:nvSpPr>
          <p:cNvPr id="2" name="Rectangle 1"/>
          <p:cNvSpPr/>
          <p:nvPr userDrawn="1"/>
        </p:nvSpPr>
        <p:spPr>
          <a:xfrm>
            <a:off x="757238" y="33338"/>
            <a:ext cx="8351837" cy="587375"/>
          </a:xfrm>
          <a:prstGeom prst="rect">
            <a:avLst/>
          </a:prstGeom>
          <a:solidFill>
            <a:schemeClr val="accent3"/>
          </a:solidFill>
          <a:ln>
            <a:noFill/>
          </a:ln>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endParaRPr lang="en-GB"/>
          </a:p>
        </p:txBody>
      </p:sp>
      <p:pic>
        <p:nvPicPr>
          <p:cNvPr id="3" name="Picture 2"/>
          <p:cNvPicPr>
            <a:picLocks noChangeAspect="1" noChangeArrowheads="1"/>
          </p:cNvPicPr>
          <p:nvPr userDrawn="1"/>
        </p:nvPicPr>
        <p:blipFill>
          <a:blip r:embed="rId2" cstate="print">
            <a:clrChange>
              <a:clrFrom>
                <a:srgbClr val="FFFFFF"/>
              </a:clrFrom>
              <a:clrTo>
                <a:srgbClr val="FFFFFF">
                  <a:alpha val="0"/>
                </a:srgbClr>
              </a:clrTo>
            </a:clrChange>
            <a:extLst>
              <a:ext uri="{28A0092B-C50C-407E-A947-70E740481C1C}">
                <a14:useLocalDpi xmlns:a14="http://schemas.microsoft.com/office/drawing/2010/main" xmlns="" val="0"/>
              </a:ext>
            </a:extLst>
          </a:blip>
          <a:srcRect/>
          <a:stretch>
            <a:fillRect/>
          </a:stretch>
        </p:blipFill>
        <p:spPr bwMode="auto">
          <a:xfrm>
            <a:off x="88900" y="6350"/>
            <a:ext cx="620713" cy="6207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213148260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0F26EFA-38F4-420B-9311-6140E2414742}" type="datetimeFigureOut">
              <a:rPr lang="en-GB" smtClean="0"/>
              <a:pPr/>
              <a:t>13/06/2013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0D08E5C-BB4C-49BF-BE86-9DCA3878ED37}" type="slidenum">
              <a:rPr lang="en-GB" smtClean="0"/>
              <a:pPr/>
              <a:t>‹#›</a:t>
            </a:fld>
            <a:endParaRPr lang="en-GB"/>
          </a:p>
        </p:txBody>
      </p:sp>
    </p:spTree>
    <p:extLst>
      <p:ext uri="{BB962C8B-B14F-4D97-AF65-F5344CB8AC3E}">
        <p14:creationId xmlns:p14="http://schemas.microsoft.com/office/powerpoint/2010/main" xmlns="" val="315320214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20F26EFA-38F4-420B-9311-6140E2414742}" type="datetimeFigureOut">
              <a:rPr lang="en-GB" smtClean="0"/>
              <a:pPr/>
              <a:t>13/06/2013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30D08E5C-BB4C-49BF-BE86-9DCA3878ED37}" type="slidenum">
              <a:rPr lang="en-GB" smtClean="0"/>
              <a:pPr/>
              <a:t>‹#›</a:t>
            </a:fld>
            <a:endParaRPr lang="en-GB"/>
          </a:p>
        </p:txBody>
      </p:sp>
    </p:spTree>
    <p:extLst>
      <p:ext uri="{BB962C8B-B14F-4D97-AF65-F5344CB8AC3E}">
        <p14:creationId xmlns:p14="http://schemas.microsoft.com/office/powerpoint/2010/main" xmlns="" val="348282517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20F26EFA-38F4-420B-9311-6140E2414742}" type="datetimeFigureOut">
              <a:rPr lang="en-GB" smtClean="0"/>
              <a:pPr/>
              <a:t>13/06/2013</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30D08E5C-BB4C-49BF-BE86-9DCA3878ED37}" type="slidenum">
              <a:rPr lang="en-GB" smtClean="0"/>
              <a:pPr/>
              <a:t>‹#›</a:t>
            </a:fld>
            <a:endParaRPr lang="en-GB"/>
          </a:p>
        </p:txBody>
      </p:sp>
    </p:spTree>
    <p:extLst>
      <p:ext uri="{BB962C8B-B14F-4D97-AF65-F5344CB8AC3E}">
        <p14:creationId xmlns:p14="http://schemas.microsoft.com/office/powerpoint/2010/main" xmlns="" val="196062168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20F26EFA-38F4-420B-9311-6140E2414742}" type="datetimeFigureOut">
              <a:rPr lang="en-GB" smtClean="0"/>
              <a:pPr/>
              <a:t>13/06/2013</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30D08E5C-BB4C-49BF-BE86-9DCA3878ED37}" type="slidenum">
              <a:rPr lang="en-GB" smtClean="0"/>
              <a:pPr/>
              <a:t>‹#›</a:t>
            </a:fld>
            <a:endParaRPr lang="en-GB"/>
          </a:p>
        </p:txBody>
      </p:sp>
    </p:spTree>
    <p:extLst>
      <p:ext uri="{BB962C8B-B14F-4D97-AF65-F5344CB8AC3E}">
        <p14:creationId xmlns:p14="http://schemas.microsoft.com/office/powerpoint/2010/main" xmlns="" val="23408443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0F26EFA-38F4-420B-9311-6140E2414742}" type="datetimeFigureOut">
              <a:rPr lang="en-GB" smtClean="0"/>
              <a:pPr/>
              <a:t>13/06/2013</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30D08E5C-BB4C-49BF-BE86-9DCA3878ED37}" type="slidenum">
              <a:rPr lang="en-GB" smtClean="0"/>
              <a:pPr/>
              <a:t>‹#›</a:t>
            </a:fld>
            <a:endParaRPr lang="en-GB"/>
          </a:p>
        </p:txBody>
      </p:sp>
    </p:spTree>
    <p:extLst>
      <p:ext uri="{BB962C8B-B14F-4D97-AF65-F5344CB8AC3E}">
        <p14:creationId xmlns:p14="http://schemas.microsoft.com/office/powerpoint/2010/main" xmlns="" val="401780853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0F26EFA-38F4-420B-9311-6140E2414742}" type="datetimeFigureOut">
              <a:rPr lang="en-GB" smtClean="0"/>
              <a:pPr/>
              <a:t>13/06/2013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30D08E5C-BB4C-49BF-BE86-9DCA3878ED37}" type="slidenum">
              <a:rPr lang="en-GB" smtClean="0"/>
              <a:pPr/>
              <a:t>‹#›</a:t>
            </a:fld>
            <a:endParaRPr lang="en-GB"/>
          </a:p>
        </p:txBody>
      </p:sp>
    </p:spTree>
    <p:extLst>
      <p:ext uri="{BB962C8B-B14F-4D97-AF65-F5344CB8AC3E}">
        <p14:creationId xmlns:p14="http://schemas.microsoft.com/office/powerpoint/2010/main" xmlns="" val="142864661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0F26EFA-38F4-420B-9311-6140E2414742}" type="datetimeFigureOut">
              <a:rPr lang="en-GB" smtClean="0"/>
              <a:pPr/>
              <a:t>13/06/2013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30D08E5C-BB4C-49BF-BE86-9DCA3878ED37}" type="slidenum">
              <a:rPr lang="en-GB" smtClean="0"/>
              <a:pPr/>
              <a:t>‹#›</a:t>
            </a:fld>
            <a:endParaRPr lang="en-GB"/>
          </a:p>
        </p:txBody>
      </p:sp>
    </p:spTree>
    <p:extLst>
      <p:ext uri="{BB962C8B-B14F-4D97-AF65-F5344CB8AC3E}">
        <p14:creationId xmlns:p14="http://schemas.microsoft.com/office/powerpoint/2010/main" xmlns="" val="338588553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0F26EFA-38F4-420B-9311-6140E2414742}" type="datetimeFigureOut">
              <a:rPr lang="en-GB" smtClean="0"/>
              <a:pPr/>
              <a:t>13/06/2013</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0D08E5C-BB4C-49BF-BE86-9DCA3878ED37}" type="slidenum">
              <a:rPr lang="en-GB" smtClean="0"/>
              <a:pPr/>
              <a:t>‹#›</a:t>
            </a:fld>
            <a:endParaRPr lang="en-GB"/>
          </a:p>
        </p:txBody>
      </p:sp>
    </p:spTree>
    <p:extLst>
      <p:ext uri="{BB962C8B-B14F-4D97-AF65-F5344CB8AC3E}">
        <p14:creationId xmlns:p14="http://schemas.microsoft.com/office/powerpoint/2010/main" xmlns="" val="105144356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5" r:id="rId16"/>
    <p:sldLayoutId id="2147483666" r:id="rId17"/>
    <p:sldLayoutId id="2147483668" r:id="rId18"/>
    <p:sldLayoutId id="2147483669" r:id="rId19"/>
    <p:sldLayoutId id="2147483670" r:id="rId20"/>
    <p:sldLayoutId id="2147483671" r:id="rId21"/>
    <p:sldLayoutId id="2147483673" r:id="rId22"/>
    <p:sldLayoutId id="2147483674" r:id="rId23"/>
    <p:sldLayoutId id="2147483675" r:id="rId24"/>
    <p:sldLayoutId id="2147483676" r:id="rId25"/>
    <p:sldLayoutId id="2147483677" r:id="rId26"/>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26.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 Id="rId9" Type="http://schemas.openxmlformats.org/officeDocument/2006/relationships/image" Target="../media/image9.png"/></Relationships>
</file>

<file path=ppt/slides/_rels/slide10.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4.xml"/><Relationship Id="rId1" Type="http://schemas.openxmlformats.org/officeDocument/2006/relationships/slideLayout" Target="../slideLayouts/slideLayout12.xml"/><Relationship Id="rId4" Type="http://schemas.openxmlformats.org/officeDocument/2006/relationships/image" Target="../media/image20.png"/></Relationships>
</file>

<file path=ppt/slides/_rels/slide1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19.png"/><Relationship Id="rId1" Type="http://schemas.openxmlformats.org/officeDocument/2006/relationships/slideLayout" Target="../slideLayouts/slideLayout23.xml"/></Relationships>
</file>

<file path=ppt/slides/_rels/slide1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19.png"/><Relationship Id="rId1" Type="http://schemas.openxmlformats.org/officeDocument/2006/relationships/slideLayout" Target="../slideLayouts/slideLayout24.xml"/></Relationships>
</file>

<file path=ppt/slides/_rels/slide14.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png"/><Relationship Id="rId1" Type="http://schemas.openxmlformats.org/officeDocument/2006/relationships/slideLayout" Target="../slideLayouts/slideLayout15.xml"/><Relationship Id="rId4" Type="http://schemas.openxmlformats.org/officeDocument/2006/relationships/image" Target="../media/image19.png"/></Relationships>
</file>

<file path=ppt/slides/_rels/slide1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25.png"/><Relationship Id="rId1" Type="http://schemas.openxmlformats.org/officeDocument/2006/relationships/slideLayout" Target="../slideLayouts/slideLayout15.xml"/></Relationships>
</file>

<file path=ppt/slides/_rels/slide16.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15.xml"/><Relationship Id="rId4" Type="http://schemas.openxmlformats.org/officeDocument/2006/relationships/image" Target="../media/image19.png"/></Relationships>
</file>

<file path=ppt/slides/_rels/slide1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28.png"/><Relationship Id="rId1" Type="http://schemas.openxmlformats.org/officeDocument/2006/relationships/slideLayout" Target="../slideLayouts/slideLayout15.xml"/></Relationships>
</file>

<file path=ppt/slides/_rels/slide18.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19.png"/><Relationship Id="rId1" Type="http://schemas.openxmlformats.org/officeDocument/2006/relationships/slideLayout" Target="../slideLayouts/slideLayout25.xml"/></Relationships>
</file>

<file path=ppt/slides/_rels/slide19.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jpeg"/><Relationship Id="rId1" Type="http://schemas.openxmlformats.org/officeDocument/2006/relationships/slideLayout" Target="../slideLayouts/slideLayout16.xml"/><Relationship Id="rId5" Type="http://schemas.openxmlformats.org/officeDocument/2006/relationships/image" Target="../media/image33.png"/><Relationship Id="rId4" Type="http://schemas.openxmlformats.org/officeDocument/2006/relationships/image" Target="../media/image32.png"/></Relationships>
</file>

<file path=ppt/slides/_rels/slide2.xml.rels><?xml version="1.0" encoding="UTF-8" standalone="yes"?>
<Relationships xmlns="http://schemas.openxmlformats.org/package/2006/relationships"><Relationship Id="rId8" Type="http://schemas.openxmlformats.org/officeDocument/2006/relationships/image" Target="../media/image14.jpeg"/><Relationship Id="rId3" Type="http://schemas.openxmlformats.org/officeDocument/2006/relationships/image" Target="../media/image10.png"/><Relationship Id="rId7" Type="http://schemas.microsoft.com/office/2007/relationships/hdphoto" Target="../media/hdphoto1.wdp"/><Relationship Id="rId2" Type="http://schemas.openxmlformats.org/officeDocument/2006/relationships/notesSlide" Target="../notesSlides/notesSlide2.xml"/><Relationship Id="rId1" Type="http://schemas.openxmlformats.org/officeDocument/2006/relationships/slideLayout" Target="../slideLayouts/slideLayout21.xml"/><Relationship Id="rId6" Type="http://schemas.openxmlformats.org/officeDocument/2006/relationships/image" Target="../media/image13.png"/><Relationship Id="rId5" Type="http://schemas.openxmlformats.org/officeDocument/2006/relationships/image" Target="../media/image12.jpeg"/><Relationship Id="rId4" Type="http://schemas.openxmlformats.org/officeDocument/2006/relationships/image" Target="../media/image11.wmf"/></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7.xml"/></Relationships>
</file>

<file path=ppt/slides/_rels/slide21.xml.rels><?xml version="1.0" encoding="UTF-8" standalone="yes"?>
<Relationships xmlns="http://schemas.openxmlformats.org/package/2006/relationships"><Relationship Id="rId8" Type="http://schemas.openxmlformats.org/officeDocument/2006/relationships/image" Target="../media/image39.png"/><Relationship Id="rId3" Type="http://schemas.openxmlformats.org/officeDocument/2006/relationships/image" Target="../media/image34.png"/><Relationship Id="rId7" Type="http://schemas.openxmlformats.org/officeDocument/2006/relationships/image" Target="../media/image38.png"/><Relationship Id="rId2" Type="http://schemas.openxmlformats.org/officeDocument/2006/relationships/image" Target="../media/image1.png"/><Relationship Id="rId1" Type="http://schemas.openxmlformats.org/officeDocument/2006/relationships/slideLayout" Target="../slideLayouts/slideLayout18.xml"/><Relationship Id="rId6" Type="http://schemas.openxmlformats.org/officeDocument/2006/relationships/image" Target="../media/image37.jpeg"/><Relationship Id="rId11" Type="http://schemas.openxmlformats.org/officeDocument/2006/relationships/image" Target="../media/image42.png"/><Relationship Id="rId5" Type="http://schemas.openxmlformats.org/officeDocument/2006/relationships/image" Target="../media/image36.png"/><Relationship Id="rId10" Type="http://schemas.openxmlformats.org/officeDocument/2006/relationships/image" Target="../media/image41.png"/><Relationship Id="rId4" Type="http://schemas.openxmlformats.org/officeDocument/2006/relationships/image" Target="../media/image35.jpeg"/><Relationship Id="rId9" Type="http://schemas.openxmlformats.org/officeDocument/2006/relationships/image" Target="../media/image40.jpeg"/></Relationships>
</file>

<file path=ppt/slides/_rels/slide2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43.png"/><Relationship Id="rId1" Type="http://schemas.openxmlformats.org/officeDocument/2006/relationships/slideLayout" Target="../slideLayouts/slideLayout2.xml"/><Relationship Id="rId5" Type="http://schemas.openxmlformats.org/officeDocument/2006/relationships/image" Target="../media/image44.png"/><Relationship Id="rId4" Type="http://schemas.openxmlformats.org/officeDocument/2006/relationships/image" Target="../media/image7.png"/></Relationships>
</file>

<file path=ppt/slides/_rels/slide23.xml.rels><?xml version="1.0" encoding="UTF-8" standalone="yes"?>
<Relationships xmlns="http://schemas.openxmlformats.org/package/2006/relationships"><Relationship Id="rId8" Type="http://schemas.openxmlformats.org/officeDocument/2006/relationships/image" Target="../media/image50.jpeg"/><Relationship Id="rId13" Type="http://schemas.openxmlformats.org/officeDocument/2006/relationships/image" Target="../media/image55.jpeg"/><Relationship Id="rId18" Type="http://schemas.openxmlformats.org/officeDocument/2006/relationships/image" Target="../media/image60.jpeg"/><Relationship Id="rId3" Type="http://schemas.openxmlformats.org/officeDocument/2006/relationships/image" Target="../media/image45.jpeg"/><Relationship Id="rId21" Type="http://schemas.openxmlformats.org/officeDocument/2006/relationships/image" Target="../media/image63.jpeg"/><Relationship Id="rId7" Type="http://schemas.openxmlformats.org/officeDocument/2006/relationships/image" Target="../media/image49.jpeg"/><Relationship Id="rId12" Type="http://schemas.openxmlformats.org/officeDocument/2006/relationships/image" Target="../media/image54.jpeg"/><Relationship Id="rId17" Type="http://schemas.openxmlformats.org/officeDocument/2006/relationships/image" Target="../media/image59.jpeg"/><Relationship Id="rId2" Type="http://schemas.openxmlformats.org/officeDocument/2006/relationships/notesSlide" Target="../notesSlides/notesSlide6.xml"/><Relationship Id="rId16" Type="http://schemas.openxmlformats.org/officeDocument/2006/relationships/image" Target="../media/image58.jpeg"/><Relationship Id="rId20" Type="http://schemas.openxmlformats.org/officeDocument/2006/relationships/image" Target="../media/image62.jpeg"/><Relationship Id="rId1" Type="http://schemas.openxmlformats.org/officeDocument/2006/relationships/slideLayout" Target="../slideLayouts/slideLayout20.xml"/><Relationship Id="rId6" Type="http://schemas.openxmlformats.org/officeDocument/2006/relationships/image" Target="../media/image48.jpeg"/><Relationship Id="rId11" Type="http://schemas.openxmlformats.org/officeDocument/2006/relationships/image" Target="../media/image53.jpeg"/><Relationship Id="rId24" Type="http://schemas.openxmlformats.org/officeDocument/2006/relationships/image" Target="../media/image66.jpeg"/><Relationship Id="rId5" Type="http://schemas.openxmlformats.org/officeDocument/2006/relationships/image" Target="../media/image47.jpeg"/><Relationship Id="rId15" Type="http://schemas.openxmlformats.org/officeDocument/2006/relationships/image" Target="../media/image57.jpeg"/><Relationship Id="rId23" Type="http://schemas.openxmlformats.org/officeDocument/2006/relationships/image" Target="../media/image65.jpeg"/><Relationship Id="rId10" Type="http://schemas.openxmlformats.org/officeDocument/2006/relationships/image" Target="../media/image52.jpeg"/><Relationship Id="rId19" Type="http://schemas.openxmlformats.org/officeDocument/2006/relationships/image" Target="../media/image61.jpeg"/><Relationship Id="rId4" Type="http://schemas.openxmlformats.org/officeDocument/2006/relationships/image" Target="../media/image46.jpeg"/><Relationship Id="rId9" Type="http://schemas.openxmlformats.org/officeDocument/2006/relationships/image" Target="../media/image51.jpeg"/><Relationship Id="rId14" Type="http://schemas.openxmlformats.org/officeDocument/2006/relationships/image" Target="../media/image56.jpeg"/><Relationship Id="rId22" Type="http://schemas.openxmlformats.org/officeDocument/2006/relationships/image" Target="../media/image64.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1.xml"/></Relationships>
</file>

<file path=ppt/slides/_rels/slide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3.xml"/><Relationship Id="rId1" Type="http://schemas.openxmlformats.org/officeDocument/2006/relationships/slideLayout" Target="../slideLayouts/slideLayout12.xml"/><Relationship Id="rId4" Type="http://schemas.openxmlformats.org/officeDocument/2006/relationships/image" Target="../media/image17.jpeg"/></Relationships>
</file>

<file path=ppt/slides/_rels/slide7.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19.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p:cNvSpPr/>
          <p:nvPr/>
        </p:nvSpPr>
        <p:spPr>
          <a:xfrm>
            <a:off x="0" y="6237288"/>
            <a:ext cx="9144000" cy="620712"/>
          </a:xfrm>
          <a:prstGeom prst="rect">
            <a:avLst/>
          </a:prstGeom>
          <a:ln>
            <a:noFill/>
          </a:ln>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endParaRPr lang="en-GB"/>
          </a:p>
        </p:txBody>
      </p:sp>
      <p:sp>
        <p:nvSpPr>
          <p:cNvPr id="3" name="Rectangle 2"/>
          <p:cNvSpPr/>
          <p:nvPr/>
        </p:nvSpPr>
        <p:spPr>
          <a:xfrm>
            <a:off x="0" y="-7938"/>
            <a:ext cx="9144000" cy="915988"/>
          </a:xfrm>
          <a:prstGeom prst="rect">
            <a:avLst/>
          </a:prstGeom>
          <a:ln>
            <a:noFill/>
          </a:ln>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endParaRPr lang="en-GB"/>
          </a:p>
        </p:txBody>
      </p:sp>
      <p:sp>
        <p:nvSpPr>
          <p:cNvPr id="3074" name="Rectangle 23"/>
          <p:cNvSpPr>
            <a:spLocks noGrp="1" noChangeArrowheads="1"/>
          </p:cNvSpPr>
          <p:nvPr>
            <p:ph type="ctrTitle" idx="4294967295"/>
          </p:nvPr>
        </p:nvSpPr>
        <p:spPr>
          <a:xfrm>
            <a:off x="611188" y="1268413"/>
            <a:ext cx="8393112" cy="2206625"/>
          </a:xfrm>
          <a:prstGeom prst="rect">
            <a:avLst/>
          </a:prstGeom>
        </p:spPr>
        <p:txBody>
          <a:bodyPr>
            <a:normAutofit fontScale="90000"/>
          </a:bodyPr>
          <a:lstStyle/>
          <a:p>
            <a:pPr algn="r" eaLnBrk="1" hangingPunct="1"/>
            <a:r>
              <a:rPr lang="en-GB" sz="8000" b="1" dirty="0" smtClean="0"/>
              <a:t>Scratchpads</a:t>
            </a:r>
            <a:r>
              <a:rPr lang="en-GB" sz="4800" b="1" dirty="0" smtClean="0"/>
              <a:t/>
            </a:r>
            <a:br>
              <a:rPr lang="en-GB" sz="4800" b="1" dirty="0" smtClean="0"/>
            </a:br>
            <a:r>
              <a:rPr lang="en-GB" sz="4300" dirty="0"/>
              <a:t/>
            </a:r>
            <a:br>
              <a:rPr lang="en-GB" sz="4300" dirty="0"/>
            </a:br>
            <a:endParaRPr lang="en-GB" sz="4000" b="1" i="1" dirty="0" smtClean="0"/>
          </a:p>
        </p:txBody>
      </p:sp>
      <p:pic>
        <p:nvPicPr>
          <p:cNvPr id="12293" name="Picture 40" descr="FP7-gen-White"/>
          <p:cNvPicPr>
            <a:picLocks noChangeAspect="1" noChangeArrowheads="1"/>
          </p:cNvPicPr>
          <p:nvPr/>
        </p:nvPicPr>
        <p:blipFill>
          <a:blip r:embed="rId3" cstate="print">
            <a:lum bright="-100000"/>
            <a:grayscl/>
            <a:biLevel thresh="50000"/>
            <a:extLst>
              <a:ext uri="{28A0092B-C50C-407E-A947-70E740481C1C}">
                <a14:useLocalDpi xmlns:a14="http://schemas.microsoft.com/office/drawing/2010/main" xmlns="" val="0"/>
              </a:ext>
            </a:extLst>
          </a:blip>
          <a:srcRect/>
          <a:stretch>
            <a:fillRect/>
          </a:stretch>
        </p:blipFill>
        <p:spPr bwMode="auto">
          <a:xfrm>
            <a:off x="1370013" y="93663"/>
            <a:ext cx="1000125" cy="8143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4341" name="Picture 41" descr="EU Flag White"/>
          <p:cNvPicPr>
            <a:picLocks noChangeAspect="1" noChangeArrowheads="1"/>
          </p:cNvPicPr>
          <p:nvPr/>
        </p:nvPicPr>
        <p:blipFill>
          <a:blip r:embed="rId4" cstate="print">
            <a:lum bright="-100000"/>
            <a:grayscl/>
            <a:biLevel thresh="50000"/>
          </a:blip>
          <a:srcRect/>
          <a:stretch>
            <a:fillRect/>
          </a:stretch>
        </p:blipFill>
        <p:spPr bwMode="auto">
          <a:xfrm>
            <a:off x="81882" y="112007"/>
            <a:ext cx="989012" cy="641350"/>
          </a:xfrm>
          <a:prstGeom prst="rect">
            <a:avLst/>
          </a:prstGeom>
          <a:ln>
            <a:noFill/>
          </a:ln>
          <a:effectLst>
            <a:outerShdw blurRad="190500" algn="tl" rotWithShape="0">
              <a:srgbClr val="000000">
                <a:alpha val="70000"/>
              </a:srgbClr>
            </a:outerShdw>
          </a:effectLst>
        </p:spPr>
      </p:pic>
      <p:pic>
        <p:nvPicPr>
          <p:cNvPr id="12295" name="Picture 42" descr="e-infrastructure-logoWhite"/>
          <p:cNvPicPr>
            <a:picLocks noChangeAspect="1" noChangeArrowheads="1"/>
          </p:cNvPicPr>
          <p:nvPr/>
        </p:nvPicPr>
        <p:blipFill>
          <a:blip r:embed="rId5" cstate="print">
            <a:lum bright="-100000"/>
            <a:grayscl/>
            <a:biLevel thresh="50000"/>
            <a:extLst>
              <a:ext uri="{28A0092B-C50C-407E-A947-70E740481C1C}">
                <a14:useLocalDpi xmlns:a14="http://schemas.microsoft.com/office/drawing/2010/main" xmlns="" val="0"/>
              </a:ext>
            </a:extLst>
          </a:blip>
          <a:srcRect/>
          <a:stretch>
            <a:fillRect/>
          </a:stretch>
        </p:blipFill>
        <p:spPr bwMode="auto">
          <a:xfrm>
            <a:off x="2662238" y="139700"/>
            <a:ext cx="1857375" cy="7683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2297" name="Picture 44" descr="white_nhm_logo"/>
          <p:cNvPicPr>
            <a:picLocks noChangeAspect="1" noChangeArrowheads="1"/>
          </p:cNvPicPr>
          <p:nvPr/>
        </p:nvPicPr>
        <p:blipFill>
          <a:blip r:embed="rId6" cstate="print">
            <a:lum bright="-100000"/>
            <a:grayscl/>
            <a:biLevel thresh="50000"/>
            <a:extLst>
              <a:ext uri="{28A0092B-C50C-407E-A947-70E740481C1C}">
                <a14:useLocalDpi xmlns:a14="http://schemas.microsoft.com/office/drawing/2010/main" xmlns="" val="0"/>
              </a:ext>
            </a:extLst>
          </a:blip>
          <a:srcRect/>
          <a:stretch>
            <a:fillRect/>
          </a:stretch>
        </p:blipFill>
        <p:spPr bwMode="auto">
          <a:xfrm>
            <a:off x="3203575" y="6227763"/>
            <a:ext cx="1131888" cy="6080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2298" name="Picture 45" descr="KewLogo_PPP_White"/>
          <p:cNvPicPr>
            <a:picLocks noChangeAspect="1" noChangeArrowheads="1"/>
          </p:cNvPicPr>
          <p:nvPr/>
        </p:nvPicPr>
        <p:blipFill>
          <a:blip r:embed="rId7" cstate="print">
            <a:lum bright="-100000"/>
            <a:grayscl/>
            <a:biLevel thresh="50000"/>
            <a:extLst>
              <a:ext uri="{28A0092B-C50C-407E-A947-70E740481C1C}">
                <a14:useLocalDpi xmlns:a14="http://schemas.microsoft.com/office/drawing/2010/main" xmlns="" val="0"/>
              </a:ext>
            </a:extLst>
          </a:blip>
          <a:srcRect/>
          <a:stretch>
            <a:fillRect/>
          </a:stretch>
        </p:blipFill>
        <p:spPr bwMode="auto">
          <a:xfrm>
            <a:off x="276225" y="6243638"/>
            <a:ext cx="695325" cy="5746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2299" name="Picture 46" descr="oxford_white"/>
          <p:cNvPicPr>
            <a:picLocks noChangeAspect="1" noChangeArrowheads="1"/>
          </p:cNvPicPr>
          <p:nvPr/>
        </p:nvPicPr>
        <p:blipFill>
          <a:blip r:embed="rId8" cstate="print">
            <a:lum bright="-100000"/>
            <a:grayscl/>
            <a:biLevel thresh="50000"/>
            <a:extLst>
              <a:ext uri="{28A0092B-C50C-407E-A947-70E740481C1C}">
                <a14:useLocalDpi xmlns:a14="http://schemas.microsoft.com/office/drawing/2010/main" xmlns="" val="0"/>
              </a:ext>
            </a:extLst>
          </a:blip>
          <a:srcRect/>
          <a:stretch>
            <a:fillRect/>
          </a:stretch>
        </p:blipFill>
        <p:spPr bwMode="auto">
          <a:xfrm>
            <a:off x="1116013" y="6229350"/>
            <a:ext cx="1960562" cy="6032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 name="TextBox 1"/>
          <p:cNvSpPr txBox="1"/>
          <p:nvPr/>
        </p:nvSpPr>
        <p:spPr>
          <a:xfrm>
            <a:off x="2699792" y="2348880"/>
            <a:ext cx="6235273" cy="2185214"/>
          </a:xfrm>
          <a:prstGeom prst="rect">
            <a:avLst/>
          </a:prstGeom>
          <a:noFill/>
        </p:spPr>
        <p:txBody>
          <a:bodyPr wrap="square" rtlCol="0">
            <a:spAutoFit/>
          </a:bodyPr>
          <a:lstStyle/>
          <a:p>
            <a:pPr algn="r">
              <a:lnSpc>
                <a:spcPct val="200000"/>
              </a:lnSpc>
            </a:pPr>
            <a:r>
              <a:rPr lang="en-GB" sz="3200" b="1" dirty="0" smtClean="0"/>
              <a:t>Publishing biodiversity: </a:t>
            </a:r>
          </a:p>
          <a:p>
            <a:pPr algn="r"/>
            <a:r>
              <a:rPr lang="en-GB" sz="2400" b="1" dirty="0" smtClean="0">
                <a:solidFill>
                  <a:schemeClr val="bg1">
                    <a:lumMod val="50000"/>
                  </a:schemeClr>
                </a:solidFill>
              </a:rPr>
              <a:t>The interplay between Scratchpads </a:t>
            </a:r>
          </a:p>
          <a:p>
            <a:pPr algn="r"/>
            <a:r>
              <a:rPr lang="en-GB" sz="2400" b="1" dirty="0" smtClean="0">
                <a:solidFill>
                  <a:schemeClr val="bg1">
                    <a:lumMod val="50000"/>
                  </a:schemeClr>
                </a:solidFill>
              </a:rPr>
              <a:t>and the </a:t>
            </a:r>
          </a:p>
          <a:p>
            <a:pPr algn="r"/>
            <a:r>
              <a:rPr lang="en-GB" sz="2400" b="1" dirty="0" smtClean="0">
                <a:solidFill>
                  <a:schemeClr val="bg1">
                    <a:lumMod val="50000"/>
                  </a:schemeClr>
                </a:solidFill>
              </a:rPr>
              <a:t>Biodiversity Data Journal</a:t>
            </a:r>
            <a:endParaRPr lang="en-GB" sz="2400" b="1" dirty="0">
              <a:solidFill>
                <a:schemeClr val="bg1">
                  <a:lumMod val="50000"/>
                </a:schemeClr>
              </a:solidFill>
            </a:endParaRPr>
          </a:p>
        </p:txBody>
      </p:sp>
      <p:pic>
        <p:nvPicPr>
          <p:cNvPr id="13" name="Picture 2" descr="http://vbrant.eu/sites/vbrant.eu/files/acquia_prosper_logo.png"/>
          <p:cNvPicPr>
            <a:picLocks noChangeAspect="1" noChangeArrowheads="1"/>
          </p:cNvPicPr>
          <p:nvPr/>
        </p:nvPicPr>
        <p:blipFill>
          <a:blip r:embed="rId9" cstate="print"/>
          <a:srcRect/>
          <a:stretch>
            <a:fillRect/>
          </a:stretch>
        </p:blipFill>
        <p:spPr bwMode="auto">
          <a:xfrm>
            <a:off x="6660232" y="0"/>
            <a:ext cx="1979712" cy="855347"/>
          </a:xfrm>
          <a:prstGeom prst="rect">
            <a:avLst/>
          </a:prstGeom>
          <a:noFill/>
        </p:spPr>
      </p:pic>
      <p:sp>
        <p:nvSpPr>
          <p:cNvPr id="15" name="TextBox 14"/>
          <p:cNvSpPr txBox="1"/>
          <p:nvPr/>
        </p:nvSpPr>
        <p:spPr>
          <a:xfrm>
            <a:off x="4499992" y="5229200"/>
            <a:ext cx="4406737" cy="892552"/>
          </a:xfrm>
          <a:prstGeom prst="rect">
            <a:avLst/>
          </a:prstGeom>
          <a:noFill/>
        </p:spPr>
        <p:txBody>
          <a:bodyPr wrap="square" rtlCol="0">
            <a:spAutoFit/>
          </a:bodyPr>
          <a:lstStyle/>
          <a:p>
            <a:pPr algn="r"/>
            <a:r>
              <a:rPr lang="en-US" sz="2000" b="1" dirty="0" smtClean="0"/>
              <a:t>Dr Dimitrios Koureas</a:t>
            </a:r>
          </a:p>
          <a:p>
            <a:pPr algn="r"/>
            <a:r>
              <a:rPr lang="en-US" sz="1600" dirty="0" smtClean="0"/>
              <a:t>Biodiversity Informatics Group</a:t>
            </a:r>
          </a:p>
          <a:p>
            <a:pPr algn="r"/>
            <a:r>
              <a:rPr lang="en-US" sz="1600" dirty="0" smtClean="0"/>
              <a:t>The Natural History Museum London</a:t>
            </a:r>
            <a:endParaRPr lang="el-GR" sz="1600" dirty="0"/>
          </a:p>
        </p:txBody>
      </p:sp>
    </p:spTree>
  </p:cSld>
  <p:clrMapOvr>
    <a:masterClrMapping/>
  </p:clrMapOvr>
  <p:transition>
    <p:wipe dir="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6" name="AutoShape 2" descr="save image"/>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l-GR"/>
          </a:p>
        </p:txBody>
      </p:sp>
      <p:sp>
        <p:nvSpPr>
          <p:cNvPr id="1028" name="AutoShape 4" descr="save image"/>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l-GR"/>
          </a:p>
        </p:txBody>
      </p:sp>
      <p:sp>
        <p:nvSpPr>
          <p:cNvPr id="1030" name="AutoShape 6" descr="save image"/>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l-GR"/>
          </a:p>
        </p:txBody>
      </p:sp>
      <p:sp>
        <p:nvSpPr>
          <p:cNvPr id="1032" name="AutoShape 8" descr="save image"/>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l-GR"/>
          </a:p>
        </p:txBody>
      </p:sp>
      <p:pic>
        <p:nvPicPr>
          <p:cNvPr id="1033" name="Picture 9"/>
          <p:cNvPicPr>
            <a:picLocks noChangeAspect="1" noChangeArrowheads="1"/>
          </p:cNvPicPr>
          <p:nvPr/>
        </p:nvPicPr>
        <p:blipFill>
          <a:blip r:embed="rId2" cstate="print"/>
          <a:srcRect/>
          <a:stretch>
            <a:fillRect/>
          </a:stretch>
        </p:blipFill>
        <p:spPr bwMode="auto">
          <a:xfrm>
            <a:off x="755576" y="1556792"/>
            <a:ext cx="7667625" cy="1933575"/>
          </a:xfrm>
          <a:prstGeom prst="rect">
            <a:avLst/>
          </a:prstGeom>
          <a:noFill/>
          <a:ln w="9525">
            <a:noFill/>
            <a:miter lim="800000"/>
            <a:headEnd/>
            <a:tailEnd/>
          </a:ln>
        </p:spPr>
      </p:pic>
      <p:sp>
        <p:nvSpPr>
          <p:cNvPr id="7" name="TextBox 6"/>
          <p:cNvSpPr txBox="1"/>
          <p:nvPr/>
        </p:nvSpPr>
        <p:spPr>
          <a:xfrm>
            <a:off x="1043608" y="3861048"/>
            <a:ext cx="7165295" cy="2677656"/>
          </a:xfrm>
          <a:prstGeom prst="rect">
            <a:avLst/>
          </a:prstGeom>
          <a:noFill/>
        </p:spPr>
        <p:txBody>
          <a:bodyPr wrap="none" rtlCol="0">
            <a:spAutoFit/>
          </a:bodyPr>
          <a:lstStyle/>
          <a:p>
            <a:pPr>
              <a:lnSpc>
                <a:spcPct val="200000"/>
              </a:lnSpc>
              <a:buFont typeface="Arial" pitchFamily="34" charset="0"/>
              <a:buChar char="•"/>
            </a:pPr>
            <a:r>
              <a:rPr lang="en-US" sz="2000" dirty="0" smtClean="0"/>
              <a:t> </a:t>
            </a:r>
            <a:r>
              <a:rPr lang="en-US" sz="2000" dirty="0" smtClean="0">
                <a:solidFill>
                  <a:schemeClr val="bg1">
                    <a:lumMod val="50000"/>
                  </a:schemeClr>
                </a:solidFill>
              </a:rPr>
              <a:t>Work on </a:t>
            </a:r>
            <a:r>
              <a:rPr lang="en-US" sz="2800" b="1" dirty="0" smtClean="0"/>
              <a:t>multiple manuscripts</a:t>
            </a:r>
            <a:endParaRPr lang="en-US" sz="2000" b="1" dirty="0" smtClean="0"/>
          </a:p>
          <a:p>
            <a:pPr>
              <a:lnSpc>
                <a:spcPct val="200000"/>
              </a:lnSpc>
              <a:buFont typeface="Arial" pitchFamily="34" charset="0"/>
              <a:buChar char="•"/>
            </a:pPr>
            <a:r>
              <a:rPr lang="en-US" sz="2000" dirty="0" smtClean="0"/>
              <a:t> </a:t>
            </a:r>
            <a:r>
              <a:rPr lang="en-US" sz="2000" dirty="0" smtClean="0">
                <a:solidFill>
                  <a:schemeClr val="bg1">
                    <a:lumMod val="50000"/>
                  </a:schemeClr>
                </a:solidFill>
              </a:rPr>
              <a:t>Allocate </a:t>
            </a:r>
            <a:r>
              <a:rPr lang="en-US" sz="2800" b="1" dirty="0" smtClean="0"/>
              <a:t>different</a:t>
            </a:r>
            <a:r>
              <a:rPr lang="en-US" sz="2800" dirty="0" smtClean="0">
                <a:solidFill>
                  <a:schemeClr val="bg1">
                    <a:lumMod val="50000"/>
                  </a:schemeClr>
                </a:solidFill>
              </a:rPr>
              <a:t> </a:t>
            </a:r>
            <a:r>
              <a:rPr lang="en-US" sz="2800" b="1" dirty="0" smtClean="0"/>
              <a:t>people</a:t>
            </a:r>
            <a:r>
              <a:rPr lang="en-US" sz="2800" dirty="0" smtClean="0"/>
              <a:t> </a:t>
            </a:r>
            <a:r>
              <a:rPr lang="en-US" sz="2000" dirty="0" smtClean="0">
                <a:solidFill>
                  <a:schemeClr val="bg1">
                    <a:lumMod val="50000"/>
                  </a:schemeClr>
                </a:solidFill>
              </a:rPr>
              <a:t>to</a:t>
            </a:r>
            <a:r>
              <a:rPr lang="en-US" sz="2000" dirty="0" smtClean="0"/>
              <a:t> </a:t>
            </a:r>
            <a:r>
              <a:rPr lang="en-US" sz="2800" b="1" dirty="0" smtClean="0"/>
              <a:t>different manuscripts</a:t>
            </a:r>
            <a:endParaRPr lang="en-US" sz="2000" b="1" dirty="0" smtClean="0"/>
          </a:p>
          <a:p>
            <a:pPr>
              <a:lnSpc>
                <a:spcPct val="200000"/>
              </a:lnSpc>
              <a:buFont typeface="Arial" pitchFamily="34" charset="0"/>
              <a:buChar char="•"/>
            </a:pPr>
            <a:r>
              <a:rPr lang="en-US" sz="2000" dirty="0" smtClean="0"/>
              <a:t> </a:t>
            </a:r>
            <a:r>
              <a:rPr lang="en-US" sz="2000" dirty="0" smtClean="0">
                <a:solidFill>
                  <a:schemeClr val="bg1">
                    <a:lumMod val="50000"/>
                  </a:schemeClr>
                </a:solidFill>
              </a:rPr>
              <a:t>Handle</a:t>
            </a:r>
            <a:r>
              <a:rPr lang="en-US" sz="2000" dirty="0" smtClean="0"/>
              <a:t> </a:t>
            </a:r>
            <a:r>
              <a:rPr lang="en-US" sz="2800" b="1" dirty="0" smtClean="0"/>
              <a:t>permissions</a:t>
            </a:r>
            <a:endParaRPr lang="el-GR" sz="2000" b="1" dirty="0"/>
          </a:p>
        </p:txBody>
      </p:sp>
      <p:sp>
        <p:nvSpPr>
          <p:cNvPr id="8" name="Rectangle 2"/>
          <p:cNvSpPr txBox="1">
            <a:spLocks noChangeArrowheads="1"/>
          </p:cNvSpPr>
          <p:nvPr/>
        </p:nvSpPr>
        <p:spPr bwMode="auto">
          <a:xfrm>
            <a:off x="336550" y="44624"/>
            <a:ext cx="8807450" cy="4921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eaLnBrk="1" hangingPunct="1"/>
            <a:r>
              <a:rPr lang="en-US" sz="3200" b="1" dirty="0" smtClean="0">
                <a:ea typeface="ＭＳ Ｐゴシック" pitchFamily="34" charset="-128"/>
              </a:rPr>
              <a:t>Assembling a manuscript</a:t>
            </a:r>
            <a:endParaRPr lang="en-US" sz="3200" b="1" dirty="0">
              <a:ea typeface="ＭＳ Ｐゴシック" pitchFamily="34" charset="-128"/>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TextBox 7"/>
          <p:cNvSpPr txBox="1">
            <a:spLocks noChangeArrowheads="1"/>
          </p:cNvSpPr>
          <p:nvPr/>
        </p:nvSpPr>
        <p:spPr bwMode="auto">
          <a:xfrm>
            <a:off x="115888" y="1773238"/>
            <a:ext cx="2952750" cy="368300"/>
          </a:xfrm>
          <a:prstGeom prst="rect">
            <a:avLst/>
          </a:prstGeom>
          <a:noFill/>
          <a:ln w="9525">
            <a:noFill/>
            <a:miter lim="800000"/>
            <a:headEnd/>
            <a:tailEnd/>
          </a:ln>
        </p:spPr>
        <p:txBody>
          <a:bodyPr wrap="none">
            <a:spAutoFit/>
          </a:bodyPr>
          <a:lstStyle/>
          <a:p>
            <a:r>
              <a:rPr lang="en-GB">
                <a:latin typeface="Calibri" pitchFamily="34" charset="0"/>
              </a:rPr>
              <a:t>Author names and affiliations</a:t>
            </a:r>
          </a:p>
        </p:txBody>
      </p:sp>
      <p:sp>
        <p:nvSpPr>
          <p:cNvPr id="41987" name="TextBox 1"/>
          <p:cNvSpPr txBox="1">
            <a:spLocks noChangeArrowheads="1"/>
          </p:cNvSpPr>
          <p:nvPr/>
        </p:nvSpPr>
        <p:spPr bwMode="auto">
          <a:xfrm>
            <a:off x="115888" y="908050"/>
            <a:ext cx="8920162" cy="461963"/>
          </a:xfrm>
          <a:prstGeom prst="rect">
            <a:avLst/>
          </a:prstGeom>
          <a:noFill/>
          <a:ln w="9525">
            <a:noFill/>
            <a:miter lim="800000"/>
            <a:headEnd/>
            <a:tailEnd/>
          </a:ln>
        </p:spPr>
        <p:txBody>
          <a:bodyPr>
            <a:spAutoFit/>
          </a:bodyPr>
          <a:lstStyle/>
          <a:p>
            <a:r>
              <a:rPr lang="en-GB" sz="2400" b="1"/>
              <a:t>Data </a:t>
            </a:r>
            <a:r>
              <a:rPr lang="en-GB" sz="2000"/>
              <a:t>included in manuscript in a </a:t>
            </a:r>
            <a:r>
              <a:rPr lang="en-GB" sz="2400" b="1"/>
              <a:t>structured annotated</a:t>
            </a:r>
            <a:r>
              <a:rPr lang="en-GB" sz="2000" b="1"/>
              <a:t> </a:t>
            </a:r>
            <a:r>
              <a:rPr lang="en-GB" sz="2000"/>
              <a:t>format</a:t>
            </a:r>
          </a:p>
        </p:txBody>
      </p:sp>
      <p:sp>
        <p:nvSpPr>
          <p:cNvPr id="15" name="Rounded Rectangle 14"/>
          <p:cNvSpPr/>
          <p:nvPr/>
        </p:nvSpPr>
        <p:spPr>
          <a:xfrm>
            <a:off x="3132138" y="1836738"/>
            <a:ext cx="288925" cy="288925"/>
          </a:xfrm>
          <a:prstGeom prst="roundRect">
            <a:avLst/>
          </a:prstGeom>
          <a:solidFill>
            <a:schemeClr val="accent3">
              <a:lumMod val="20000"/>
              <a:lumOff val="80000"/>
            </a:schemeClr>
          </a:solidFill>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a:defRPr/>
            </a:pPr>
            <a:endParaRPr lang="en-GB"/>
          </a:p>
        </p:txBody>
      </p:sp>
      <p:pic>
        <p:nvPicPr>
          <p:cNvPr id="41989" name="Picture 2" descr="http://www.gettyicons.com/free-icons/112/must-have/png/256/check_256.png"/>
          <p:cNvPicPr>
            <a:picLocks noChangeAspect="1" noChangeArrowheads="1"/>
          </p:cNvPicPr>
          <p:nvPr/>
        </p:nvPicPr>
        <p:blipFill>
          <a:blip r:embed="rId3" cstate="print"/>
          <a:srcRect/>
          <a:stretch>
            <a:fillRect/>
          </a:stretch>
        </p:blipFill>
        <p:spPr bwMode="auto">
          <a:xfrm>
            <a:off x="3132138" y="1836738"/>
            <a:ext cx="304800" cy="304800"/>
          </a:xfrm>
          <a:prstGeom prst="rect">
            <a:avLst/>
          </a:prstGeom>
          <a:noFill/>
          <a:ln w="9525">
            <a:noFill/>
            <a:miter lim="800000"/>
            <a:headEnd/>
            <a:tailEnd/>
          </a:ln>
        </p:spPr>
      </p:pic>
      <p:pic>
        <p:nvPicPr>
          <p:cNvPr id="41990" name="Picture 4"/>
          <p:cNvPicPr>
            <a:picLocks noChangeAspect="1" noChangeArrowheads="1"/>
          </p:cNvPicPr>
          <p:nvPr/>
        </p:nvPicPr>
        <p:blipFill>
          <a:blip r:embed="rId4" cstate="print"/>
          <a:srcRect/>
          <a:stretch>
            <a:fillRect/>
          </a:stretch>
        </p:blipFill>
        <p:spPr bwMode="auto">
          <a:xfrm>
            <a:off x="133350" y="2420938"/>
            <a:ext cx="7359650" cy="3463925"/>
          </a:xfrm>
          <a:prstGeom prst="rect">
            <a:avLst/>
          </a:prstGeom>
          <a:noFill/>
          <a:ln w="9525">
            <a:noFill/>
            <a:miter lim="800000"/>
            <a:headEnd/>
            <a:tailEnd/>
          </a:ln>
        </p:spPr>
      </p:pic>
      <p:sp>
        <p:nvSpPr>
          <p:cNvPr id="8" name="Rectangle 2"/>
          <p:cNvSpPr txBox="1">
            <a:spLocks noChangeArrowheads="1"/>
          </p:cNvSpPr>
          <p:nvPr/>
        </p:nvSpPr>
        <p:spPr bwMode="auto">
          <a:xfrm>
            <a:off x="336550" y="44624"/>
            <a:ext cx="8807450" cy="4921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eaLnBrk="1" hangingPunct="1"/>
            <a:r>
              <a:rPr lang="en-US" sz="3200" b="1" dirty="0" smtClean="0">
                <a:ea typeface="ＭＳ Ｐゴシック" pitchFamily="34" charset="-128"/>
              </a:rPr>
              <a:t>Assembling a manuscript</a:t>
            </a:r>
            <a:endParaRPr lang="en-US" sz="3200" b="1" dirty="0">
              <a:ea typeface="ＭＳ Ｐゴシック" pitchFamily="34" charset="-128"/>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TextBox 3"/>
          <p:cNvSpPr txBox="1">
            <a:spLocks noChangeArrowheads="1"/>
          </p:cNvSpPr>
          <p:nvPr/>
        </p:nvSpPr>
        <p:spPr bwMode="auto">
          <a:xfrm>
            <a:off x="754063" y="908050"/>
            <a:ext cx="1917700" cy="369888"/>
          </a:xfrm>
          <a:prstGeom prst="rect">
            <a:avLst/>
          </a:prstGeom>
          <a:noFill/>
          <a:ln w="9525">
            <a:noFill/>
            <a:miter lim="800000"/>
            <a:headEnd/>
            <a:tailEnd/>
          </a:ln>
        </p:spPr>
        <p:txBody>
          <a:bodyPr wrap="none">
            <a:spAutoFit/>
          </a:bodyPr>
          <a:lstStyle/>
          <a:p>
            <a:r>
              <a:rPr lang="en-GB">
                <a:latin typeface="Calibri" pitchFamily="34" charset="0"/>
              </a:rPr>
              <a:t>Taxon descriptions</a:t>
            </a:r>
          </a:p>
        </p:txBody>
      </p:sp>
      <p:sp>
        <p:nvSpPr>
          <p:cNvPr id="10" name="Rounded Rectangle 9"/>
          <p:cNvSpPr/>
          <p:nvPr/>
        </p:nvSpPr>
        <p:spPr>
          <a:xfrm>
            <a:off x="2735263" y="974725"/>
            <a:ext cx="287337" cy="287338"/>
          </a:xfrm>
          <a:prstGeom prst="roundRect">
            <a:avLst/>
          </a:prstGeom>
          <a:solidFill>
            <a:schemeClr val="accent3">
              <a:lumMod val="20000"/>
              <a:lumOff val="80000"/>
            </a:schemeClr>
          </a:solidFill>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a:defRPr/>
            </a:pPr>
            <a:endParaRPr lang="en-GB"/>
          </a:p>
        </p:txBody>
      </p:sp>
      <p:pic>
        <p:nvPicPr>
          <p:cNvPr id="43012" name="Picture 2" descr="http://www.gettyicons.com/free-icons/112/must-have/png/256/check_256.png"/>
          <p:cNvPicPr>
            <a:picLocks noChangeAspect="1" noChangeArrowheads="1"/>
          </p:cNvPicPr>
          <p:nvPr/>
        </p:nvPicPr>
        <p:blipFill>
          <a:blip r:embed="rId2" cstate="print"/>
          <a:srcRect/>
          <a:stretch>
            <a:fillRect/>
          </a:stretch>
        </p:blipFill>
        <p:spPr bwMode="auto">
          <a:xfrm>
            <a:off x="2735263" y="974725"/>
            <a:ext cx="303212" cy="303213"/>
          </a:xfrm>
          <a:prstGeom prst="rect">
            <a:avLst/>
          </a:prstGeom>
          <a:noFill/>
          <a:ln w="9525">
            <a:noFill/>
            <a:miter lim="800000"/>
            <a:headEnd/>
            <a:tailEnd/>
          </a:ln>
        </p:spPr>
      </p:pic>
      <p:sp>
        <p:nvSpPr>
          <p:cNvPr id="43014" name="AutoShape 2" descr="save image"/>
          <p:cNvSpPr>
            <a:spLocks noChangeAspect="1" noChangeArrowheads="1"/>
          </p:cNvSpPr>
          <p:nvPr/>
        </p:nvSpPr>
        <p:spPr bwMode="auto">
          <a:xfrm>
            <a:off x="155575" y="-144463"/>
            <a:ext cx="304800" cy="304801"/>
          </a:xfrm>
          <a:prstGeom prst="rect">
            <a:avLst/>
          </a:prstGeom>
          <a:noFill/>
          <a:ln w="9525">
            <a:noFill/>
            <a:miter lim="800000"/>
            <a:headEnd/>
            <a:tailEnd/>
          </a:ln>
        </p:spPr>
        <p:txBody>
          <a:bodyPr/>
          <a:lstStyle/>
          <a:p>
            <a:endParaRPr lang="en-GB"/>
          </a:p>
        </p:txBody>
      </p:sp>
      <p:pic>
        <p:nvPicPr>
          <p:cNvPr id="43015" name="Picture 3"/>
          <p:cNvPicPr>
            <a:picLocks noChangeAspect="1" noChangeArrowheads="1"/>
          </p:cNvPicPr>
          <p:nvPr/>
        </p:nvPicPr>
        <p:blipFill>
          <a:blip r:embed="rId3" cstate="print"/>
          <a:srcRect/>
          <a:stretch>
            <a:fillRect/>
          </a:stretch>
        </p:blipFill>
        <p:spPr bwMode="auto">
          <a:xfrm>
            <a:off x="0" y="1412875"/>
            <a:ext cx="9144000" cy="4579938"/>
          </a:xfrm>
          <a:prstGeom prst="rect">
            <a:avLst/>
          </a:prstGeom>
          <a:noFill/>
          <a:ln w="9525">
            <a:noFill/>
            <a:miter lim="800000"/>
            <a:headEnd/>
            <a:tailEnd/>
          </a:ln>
        </p:spPr>
      </p:pic>
      <p:sp>
        <p:nvSpPr>
          <p:cNvPr id="26" name="Rectangle 25"/>
          <p:cNvSpPr/>
          <p:nvPr/>
        </p:nvSpPr>
        <p:spPr>
          <a:xfrm>
            <a:off x="1619250" y="1773238"/>
            <a:ext cx="4681538" cy="503237"/>
          </a:xfrm>
          <a:prstGeom prst="rect">
            <a:avLst/>
          </a:prstGeom>
          <a:noFill/>
        </p:spPr>
        <p:style>
          <a:lnRef idx="2">
            <a:schemeClr val="accent2"/>
          </a:lnRef>
          <a:fillRef idx="1">
            <a:schemeClr val="lt1"/>
          </a:fillRef>
          <a:effectRef idx="0">
            <a:schemeClr val="accent2"/>
          </a:effectRef>
          <a:fontRef idx="minor">
            <a:schemeClr val="dk1"/>
          </a:fontRef>
        </p:style>
        <p:txBody>
          <a:bodyPr anchor="ctr"/>
          <a:lstStyle/>
          <a:p>
            <a:pPr algn="ctr">
              <a:defRPr/>
            </a:pPr>
            <a:endParaRPr lang="en-GB"/>
          </a:p>
        </p:txBody>
      </p:sp>
      <p:sp>
        <p:nvSpPr>
          <p:cNvPr id="28" name="Rectangle 27"/>
          <p:cNvSpPr/>
          <p:nvPr/>
        </p:nvSpPr>
        <p:spPr>
          <a:xfrm>
            <a:off x="3292475" y="2628900"/>
            <a:ext cx="3384550" cy="792163"/>
          </a:xfrm>
          <a:prstGeom prst="rect">
            <a:avLst/>
          </a:prstGeom>
          <a:noFill/>
        </p:spPr>
        <p:style>
          <a:lnRef idx="2">
            <a:schemeClr val="accent2"/>
          </a:lnRef>
          <a:fillRef idx="1">
            <a:schemeClr val="lt1"/>
          </a:fillRef>
          <a:effectRef idx="0">
            <a:schemeClr val="accent2"/>
          </a:effectRef>
          <a:fontRef idx="minor">
            <a:schemeClr val="dk1"/>
          </a:fontRef>
        </p:style>
        <p:txBody>
          <a:bodyPr anchor="ctr"/>
          <a:lstStyle/>
          <a:p>
            <a:pPr algn="ctr">
              <a:defRPr/>
            </a:pPr>
            <a:endParaRPr lang="en-GB"/>
          </a:p>
        </p:txBody>
      </p:sp>
      <p:sp>
        <p:nvSpPr>
          <p:cNvPr id="29" name="Rectangle 28"/>
          <p:cNvSpPr/>
          <p:nvPr/>
        </p:nvSpPr>
        <p:spPr>
          <a:xfrm>
            <a:off x="1673225" y="3906838"/>
            <a:ext cx="7291388" cy="792162"/>
          </a:xfrm>
          <a:prstGeom prst="rect">
            <a:avLst/>
          </a:prstGeom>
          <a:noFill/>
        </p:spPr>
        <p:style>
          <a:lnRef idx="2">
            <a:schemeClr val="accent2"/>
          </a:lnRef>
          <a:fillRef idx="1">
            <a:schemeClr val="lt1"/>
          </a:fillRef>
          <a:effectRef idx="0">
            <a:schemeClr val="accent2"/>
          </a:effectRef>
          <a:fontRef idx="minor">
            <a:schemeClr val="dk1"/>
          </a:fontRef>
        </p:style>
        <p:txBody>
          <a:bodyPr anchor="ctr"/>
          <a:lstStyle/>
          <a:p>
            <a:pPr algn="ctr">
              <a:defRPr/>
            </a:pPr>
            <a:endParaRPr lang="en-GB"/>
          </a:p>
        </p:txBody>
      </p:sp>
      <p:sp>
        <p:nvSpPr>
          <p:cNvPr id="11" name="Rectangle 2"/>
          <p:cNvSpPr txBox="1">
            <a:spLocks noChangeArrowheads="1"/>
          </p:cNvSpPr>
          <p:nvPr/>
        </p:nvSpPr>
        <p:spPr bwMode="auto">
          <a:xfrm>
            <a:off x="336550" y="44624"/>
            <a:ext cx="8807450" cy="4921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eaLnBrk="1" hangingPunct="1"/>
            <a:r>
              <a:rPr lang="en-US" sz="3200" b="1" dirty="0" smtClean="0">
                <a:ea typeface="ＭＳ Ｐゴシック" pitchFamily="34" charset="-128"/>
              </a:rPr>
              <a:t>Assembling a manuscript</a:t>
            </a:r>
            <a:endParaRPr lang="en-US" sz="3200" b="1" dirty="0">
              <a:ea typeface="ＭＳ Ｐゴシック" pitchFamily="34" charset="-128"/>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TextBox 5"/>
          <p:cNvSpPr txBox="1">
            <a:spLocks noChangeArrowheads="1"/>
          </p:cNvSpPr>
          <p:nvPr/>
        </p:nvSpPr>
        <p:spPr bwMode="auto">
          <a:xfrm>
            <a:off x="768350" y="919163"/>
            <a:ext cx="1566863" cy="369887"/>
          </a:xfrm>
          <a:prstGeom prst="rect">
            <a:avLst/>
          </a:prstGeom>
          <a:noFill/>
          <a:ln w="9525">
            <a:noFill/>
            <a:miter lim="800000"/>
            <a:headEnd/>
            <a:tailEnd/>
          </a:ln>
        </p:spPr>
        <p:txBody>
          <a:bodyPr wrap="none">
            <a:spAutoFit/>
          </a:bodyPr>
          <a:lstStyle/>
          <a:p>
            <a:r>
              <a:rPr lang="en-GB">
                <a:latin typeface="Calibri" pitchFamily="34" charset="0"/>
              </a:rPr>
              <a:t>Specimen data</a:t>
            </a:r>
          </a:p>
        </p:txBody>
      </p:sp>
      <p:sp>
        <p:nvSpPr>
          <p:cNvPr id="11" name="Rounded Rectangle 10"/>
          <p:cNvSpPr/>
          <p:nvPr/>
        </p:nvSpPr>
        <p:spPr>
          <a:xfrm>
            <a:off x="2390775" y="981075"/>
            <a:ext cx="287338" cy="287338"/>
          </a:xfrm>
          <a:prstGeom prst="roundRect">
            <a:avLst/>
          </a:prstGeom>
          <a:solidFill>
            <a:schemeClr val="accent3">
              <a:lumMod val="20000"/>
              <a:lumOff val="80000"/>
            </a:schemeClr>
          </a:solidFill>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a:defRPr/>
            </a:pPr>
            <a:endParaRPr lang="en-GB"/>
          </a:p>
        </p:txBody>
      </p:sp>
      <p:pic>
        <p:nvPicPr>
          <p:cNvPr id="44036" name="Picture 2" descr="http://www.gettyicons.com/free-icons/112/must-have/png/256/check_256.png"/>
          <p:cNvPicPr>
            <a:picLocks noChangeAspect="1" noChangeArrowheads="1"/>
          </p:cNvPicPr>
          <p:nvPr/>
        </p:nvPicPr>
        <p:blipFill>
          <a:blip r:embed="rId2" cstate="print"/>
          <a:srcRect/>
          <a:stretch>
            <a:fillRect/>
          </a:stretch>
        </p:blipFill>
        <p:spPr bwMode="auto">
          <a:xfrm>
            <a:off x="2390775" y="981075"/>
            <a:ext cx="303213" cy="303213"/>
          </a:xfrm>
          <a:prstGeom prst="rect">
            <a:avLst/>
          </a:prstGeom>
          <a:noFill/>
          <a:ln w="9525">
            <a:noFill/>
            <a:miter lim="800000"/>
            <a:headEnd/>
            <a:tailEnd/>
          </a:ln>
        </p:spPr>
      </p:pic>
      <p:pic>
        <p:nvPicPr>
          <p:cNvPr id="44038" name="Picture 1"/>
          <p:cNvPicPr>
            <a:picLocks noChangeAspect="1" noChangeArrowheads="1"/>
          </p:cNvPicPr>
          <p:nvPr/>
        </p:nvPicPr>
        <p:blipFill>
          <a:blip r:embed="rId3" cstate="print"/>
          <a:srcRect/>
          <a:stretch>
            <a:fillRect/>
          </a:stretch>
        </p:blipFill>
        <p:spPr bwMode="auto">
          <a:xfrm>
            <a:off x="793750" y="1309688"/>
            <a:ext cx="7594600" cy="4922837"/>
          </a:xfrm>
          <a:prstGeom prst="rect">
            <a:avLst/>
          </a:prstGeom>
          <a:noFill/>
          <a:ln w="9525">
            <a:noFill/>
            <a:miter lim="800000"/>
            <a:headEnd/>
            <a:tailEnd/>
          </a:ln>
        </p:spPr>
      </p:pic>
      <p:sp>
        <p:nvSpPr>
          <p:cNvPr id="7" name="Rectangle 2"/>
          <p:cNvSpPr txBox="1">
            <a:spLocks noChangeArrowheads="1"/>
          </p:cNvSpPr>
          <p:nvPr/>
        </p:nvSpPr>
        <p:spPr bwMode="auto">
          <a:xfrm>
            <a:off x="336550" y="44624"/>
            <a:ext cx="8807450" cy="4921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eaLnBrk="1" hangingPunct="1"/>
            <a:r>
              <a:rPr lang="en-US" sz="3200" b="1" dirty="0" smtClean="0">
                <a:ea typeface="ＭＳ Ｐゴシック" pitchFamily="34" charset="-128"/>
              </a:rPr>
              <a:t>Assembling a manuscript</a:t>
            </a:r>
            <a:endParaRPr lang="en-US" sz="3200" b="1" dirty="0">
              <a:ea typeface="ＭＳ Ｐゴシック" pitchFamily="34" charset="-128"/>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6" descr="C:\Users\laul\Dropbox\Manuscripts &amp; Presentations\[PRESENTATION] eMonocot - A paradigm shift in publishing, April 2013\Images\Publication Module - Image select.pn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1223628" y="1481266"/>
            <a:ext cx="7416824" cy="5026037"/>
          </a:xfrm>
          <a:prstGeom prst="rect">
            <a:avLst/>
          </a:prstGeom>
          <a:noFill/>
          <a:extLst>
            <a:ext uri="{909E8E84-426E-40DD-AFC4-6F175D3DCCD1}">
              <a14:hiddenFill xmlns:a14="http://schemas.microsoft.com/office/drawing/2010/main" xmlns="">
                <a:solidFill>
                  <a:srgbClr val="FFFFFF"/>
                </a:solidFill>
              </a14:hiddenFill>
            </a:ext>
          </a:extLst>
        </p:spPr>
      </p:pic>
      <p:grpSp>
        <p:nvGrpSpPr>
          <p:cNvPr id="3" name="Group 2"/>
          <p:cNvGrpSpPr/>
          <p:nvPr/>
        </p:nvGrpSpPr>
        <p:grpSpPr>
          <a:xfrm>
            <a:off x="3203848" y="1134762"/>
            <a:ext cx="4711625" cy="4976424"/>
            <a:chOff x="2915816" y="1127454"/>
            <a:chExt cx="4711625" cy="4976424"/>
          </a:xfrm>
        </p:grpSpPr>
        <p:pic>
          <p:nvPicPr>
            <p:cNvPr id="4" name="Picture 7" descr="C:\Users\laul\Dropbox\Manuscripts &amp; Presentations\[PRESENTATION] eMonocot - A paradigm shift in publishing, April 2013\Images\Example Plate.jp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4108847" y="1127454"/>
              <a:ext cx="3518594" cy="4976424"/>
            </a:xfrm>
            <a:prstGeom prst="rect">
              <a:avLst/>
            </a:prstGeom>
            <a:noFill/>
            <a:extLst>
              <a:ext uri="{909E8E84-426E-40DD-AFC4-6F175D3DCCD1}">
                <a14:hiddenFill xmlns:a14="http://schemas.microsoft.com/office/drawing/2010/main" xmlns="">
                  <a:solidFill>
                    <a:srgbClr val="FFFFFF"/>
                  </a:solidFill>
                </a14:hiddenFill>
              </a:ext>
            </a:extLst>
          </p:spPr>
        </p:pic>
        <p:cxnSp>
          <p:nvCxnSpPr>
            <p:cNvPr id="5" name="Straight Connector 4"/>
            <p:cNvCxnSpPr/>
            <p:nvPr/>
          </p:nvCxnSpPr>
          <p:spPr>
            <a:xfrm flipV="1">
              <a:off x="2915816" y="1127454"/>
              <a:ext cx="1193031" cy="2229538"/>
            </a:xfrm>
            <a:prstGeom prst="line">
              <a:avLst/>
            </a:prstGeom>
            <a:ln/>
          </p:spPr>
          <p:style>
            <a:lnRef idx="3">
              <a:schemeClr val="dk1"/>
            </a:lnRef>
            <a:fillRef idx="0">
              <a:schemeClr val="dk1"/>
            </a:fillRef>
            <a:effectRef idx="2">
              <a:schemeClr val="dk1"/>
            </a:effectRef>
            <a:fontRef idx="minor">
              <a:schemeClr val="tx1"/>
            </a:fontRef>
          </p:style>
        </p:cxnSp>
        <p:cxnSp>
          <p:nvCxnSpPr>
            <p:cNvPr id="6" name="Straight Connector 5"/>
            <p:cNvCxnSpPr/>
            <p:nvPr/>
          </p:nvCxnSpPr>
          <p:spPr>
            <a:xfrm>
              <a:off x="2915816" y="4221088"/>
              <a:ext cx="1193031" cy="1656184"/>
            </a:xfrm>
            <a:prstGeom prst="line">
              <a:avLst/>
            </a:prstGeom>
            <a:ln/>
          </p:spPr>
          <p:style>
            <a:lnRef idx="3">
              <a:schemeClr val="dk1"/>
            </a:lnRef>
            <a:fillRef idx="0">
              <a:schemeClr val="dk1"/>
            </a:fillRef>
            <a:effectRef idx="2">
              <a:schemeClr val="dk1"/>
            </a:effectRef>
            <a:fontRef idx="minor">
              <a:schemeClr val="tx1"/>
            </a:fontRef>
          </p:style>
        </p:cxnSp>
      </p:grpSp>
      <p:grpSp>
        <p:nvGrpSpPr>
          <p:cNvPr id="7" name="Group 30"/>
          <p:cNvGrpSpPr>
            <a:grpSpLocks/>
          </p:cNvGrpSpPr>
          <p:nvPr/>
        </p:nvGrpSpPr>
        <p:grpSpPr bwMode="auto">
          <a:xfrm>
            <a:off x="827584" y="836712"/>
            <a:ext cx="2252662" cy="369888"/>
            <a:chOff x="1832817" y="2930310"/>
            <a:chExt cx="2252266" cy="369888"/>
          </a:xfrm>
        </p:grpSpPr>
        <p:sp>
          <p:nvSpPr>
            <p:cNvPr id="8" name="TextBox 4"/>
            <p:cNvSpPr txBox="1">
              <a:spLocks noChangeArrowheads="1"/>
            </p:cNvSpPr>
            <p:nvPr/>
          </p:nvSpPr>
          <p:spPr bwMode="auto">
            <a:xfrm>
              <a:off x="1832817" y="2930310"/>
              <a:ext cx="1900238" cy="369888"/>
            </a:xfrm>
            <a:prstGeom prst="rect">
              <a:avLst/>
            </a:prstGeom>
            <a:noFill/>
            <a:ln w="9525">
              <a:noFill/>
              <a:miter lim="800000"/>
              <a:headEnd/>
              <a:tailEnd/>
            </a:ln>
          </p:spPr>
          <p:txBody>
            <a:bodyPr wrap="none">
              <a:spAutoFit/>
            </a:bodyPr>
            <a:lstStyle/>
            <a:p>
              <a:r>
                <a:rPr lang="en-GB" dirty="0">
                  <a:latin typeface="Calibri" pitchFamily="34" charset="0"/>
                </a:rPr>
                <a:t>Figures and Tables</a:t>
              </a:r>
            </a:p>
          </p:txBody>
        </p:sp>
        <p:sp>
          <p:nvSpPr>
            <p:cNvPr id="9" name="Rounded Rectangle 8"/>
            <p:cNvSpPr/>
            <p:nvPr/>
          </p:nvSpPr>
          <p:spPr>
            <a:xfrm>
              <a:off x="3780337" y="2996985"/>
              <a:ext cx="288874" cy="287338"/>
            </a:xfrm>
            <a:prstGeom prst="roundRect">
              <a:avLst/>
            </a:prstGeom>
            <a:solidFill>
              <a:schemeClr val="accent3">
                <a:lumMod val="20000"/>
                <a:lumOff val="80000"/>
              </a:schemeClr>
            </a:solidFill>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a:defRPr/>
              </a:pPr>
              <a:endParaRPr lang="en-GB"/>
            </a:p>
          </p:txBody>
        </p:sp>
        <p:pic>
          <p:nvPicPr>
            <p:cNvPr id="10" name="Picture 2" descr="http://www.gettyicons.com/free-icons/112/must-have/png/256/check_256.png"/>
            <p:cNvPicPr>
              <a:picLocks noChangeAspect="1" noChangeArrowheads="1"/>
            </p:cNvPicPr>
            <p:nvPr/>
          </p:nvPicPr>
          <p:blipFill>
            <a:blip r:embed="rId4" cstate="print"/>
            <a:srcRect/>
            <a:stretch>
              <a:fillRect/>
            </a:stretch>
          </p:blipFill>
          <p:spPr bwMode="auto">
            <a:xfrm>
              <a:off x="3781078" y="2996193"/>
              <a:ext cx="304005" cy="304005"/>
            </a:xfrm>
            <a:prstGeom prst="rect">
              <a:avLst/>
            </a:prstGeom>
            <a:noFill/>
            <a:ln w="9525">
              <a:noFill/>
              <a:miter lim="800000"/>
              <a:headEnd/>
              <a:tailEnd/>
            </a:ln>
          </p:spPr>
        </p:pic>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nodeType="click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500"/>
                                        <p:tgtEl>
                                          <p:spTgt spid="3"/>
                                        </p:tgtEl>
                                      </p:cBhvr>
                                    </p:animEffect>
                                  </p:childTnLst>
                                  <p:subTnLst>
                                    <p:set>
                                      <p:cBhvr override="childStyle">
                                        <p:cTn dur="1" fill="hold" display="0" masterRel="nextClick" afterEffect="1"/>
                                        <p:tgtEl>
                                          <p:spTgt spid="3"/>
                                        </p:tgtEl>
                                        <p:attrNameLst>
                                          <p:attrName>style.visibility</p:attrName>
                                        </p:attrNameLst>
                                      </p:cBhvr>
                                      <p:to>
                                        <p:strVal val="hidden"/>
                                      </p:to>
                                    </p:set>
                                  </p:sub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fade">
                                      <p:cBhvr>
                                        <p:cTn id="16"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AutoShape 2" descr="save image"/>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l-GR"/>
          </a:p>
        </p:txBody>
      </p:sp>
      <p:pic>
        <p:nvPicPr>
          <p:cNvPr id="57347" name="Picture 3"/>
          <p:cNvPicPr>
            <a:picLocks noChangeAspect="1" noChangeArrowheads="1"/>
          </p:cNvPicPr>
          <p:nvPr/>
        </p:nvPicPr>
        <p:blipFill>
          <a:blip r:embed="rId2" cstate="print"/>
          <a:srcRect/>
          <a:stretch>
            <a:fillRect/>
          </a:stretch>
        </p:blipFill>
        <p:spPr bwMode="auto">
          <a:xfrm>
            <a:off x="24418" y="1484784"/>
            <a:ext cx="9119582" cy="3592563"/>
          </a:xfrm>
          <a:prstGeom prst="rect">
            <a:avLst/>
          </a:prstGeom>
          <a:noFill/>
          <a:ln w="9525">
            <a:noFill/>
            <a:miter lim="800000"/>
            <a:headEnd/>
            <a:tailEnd/>
          </a:ln>
        </p:spPr>
      </p:pic>
      <p:grpSp>
        <p:nvGrpSpPr>
          <p:cNvPr id="4" name="Group 30"/>
          <p:cNvGrpSpPr>
            <a:grpSpLocks/>
          </p:cNvGrpSpPr>
          <p:nvPr/>
        </p:nvGrpSpPr>
        <p:grpSpPr bwMode="auto">
          <a:xfrm>
            <a:off x="651411" y="836712"/>
            <a:ext cx="2428839" cy="369888"/>
            <a:chOff x="1656673" y="2930310"/>
            <a:chExt cx="2428411" cy="369888"/>
          </a:xfrm>
        </p:grpSpPr>
        <p:sp>
          <p:nvSpPr>
            <p:cNvPr id="5" name="TextBox 4"/>
            <p:cNvSpPr txBox="1">
              <a:spLocks noChangeArrowheads="1"/>
            </p:cNvSpPr>
            <p:nvPr/>
          </p:nvSpPr>
          <p:spPr bwMode="auto">
            <a:xfrm>
              <a:off x="1656673" y="2930310"/>
              <a:ext cx="2048020" cy="369332"/>
            </a:xfrm>
            <a:prstGeom prst="rect">
              <a:avLst/>
            </a:prstGeom>
            <a:noFill/>
            <a:ln w="9525">
              <a:noFill/>
              <a:miter lim="800000"/>
              <a:headEnd/>
              <a:tailEnd/>
            </a:ln>
          </p:spPr>
          <p:txBody>
            <a:bodyPr wrap="none">
              <a:spAutoFit/>
            </a:bodyPr>
            <a:lstStyle/>
            <a:p>
              <a:r>
                <a:rPr lang="en-GB" dirty="0" smtClean="0">
                  <a:latin typeface="Calibri" pitchFamily="34" charset="0"/>
                </a:rPr>
                <a:t>Supplementary files</a:t>
              </a:r>
              <a:endParaRPr lang="en-GB" dirty="0">
                <a:latin typeface="Calibri" pitchFamily="34" charset="0"/>
              </a:endParaRPr>
            </a:p>
          </p:txBody>
        </p:sp>
        <p:sp>
          <p:nvSpPr>
            <p:cNvPr id="6" name="Rounded Rectangle 5"/>
            <p:cNvSpPr/>
            <p:nvPr/>
          </p:nvSpPr>
          <p:spPr>
            <a:xfrm>
              <a:off x="3780337" y="2996985"/>
              <a:ext cx="288874" cy="287338"/>
            </a:xfrm>
            <a:prstGeom prst="roundRect">
              <a:avLst/>
            </a:prstGeom>
            <a:solidFill>
              <a:schemeClr val="accent3">
                <a:lumMod val="20000"/>
                <a:lumOff val="80000"/>
              </a:schemeClr>
            </a:solidFill>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a:defRPr/>
              </a:pPr>
              <a:endParaRPr lang="en-GB"/>
            </a:p>
          </p:txBody>
        </p:sp>
        <p:pic>
          <p:nvPicPr>
            <p:cNvPr id="7" name="Picture 2" descr="http://www.gettyicons.com/free-icons/112/must-have/png/256/check_256.png"/>
            <p:cNvPicPr>
              <a:picLocks noChangeAspect="1" noChangeArrowheads="1"/>
            </p:cNvPicPr>
            <p:nvPr/>
          </p:nvPicPr>
          <p:blipFill>
            <a:blip r:embed="rId3" cstate="print"/>
            <a:srcRect/>
            <a:stretch>
              <a:fillRect/>
            </a:stretch>
          </p:blipFill>
          <p:spPr bwMode="auto">
            <a:xfrm>
              <a:off x="3781079" y="2996193"/>
              <a:ext cx="304005" cy="304005"/>
            </a:xfrm>
            <a:prstGeom prst="rect">
              <a:avLst/>
            </a:prstGeom>
            <a:noFill/>
            <a:ln w="9525">
              <a:noFill/>
              <a:miter lim="800000"/>
              <a:headEnd/>
              <a:tailEnd/>
            </a:ln>
          </p:spPr>
        </p:pic>
      </p:grpSp>
      <p:sp>
        <p:nvSpPr>
          <p:cNvPr id="8" name="TextBox 7"/>
          <p:cNvSpPr txBox="1"/>
          <p:nvPr/>
        </p:nvSpPr>
        <p:spPr>
          <a:xfrm>
            <a:off x="1331640" y="5517232"/>
            <a:ext cx="4804970" cy="584775"/>
          </a:xfrm>
          <a:prstGeom prst="rect">
            <a:avLst/>
          </a:prstGeom>
          <a:noFill/>
        </p:spPr>
        <p:txBody>
          <a:bodyPr wrap="none" rtlCol="0">
            <a:spAutoFit/>
          </a:bodyPr>
          <a:lstStyle/>
          <a:p>
            <a:r>
              <a:rPr lang="en-US" sz="3200" b="1" dirty="0" smtClean="0"/>
              <a:t>Select</a:t>
            </a:r>
            <a:r>
              <a:rPr lang="en-US" sz="3200" dirty="0" smtClean="0"/>
              <a:t> </a:t>
            </a:r>
            <a:r>
              <a:rPr lang="en-US" sz="2000" dirty="0" smtClean="0">
                <a:solidFill>
                  <a:schemeClr val="bg1">
                    <a:lumMod val="50000"/>
                  </a:schemeClr>
                </a:solidFill>
              </a:rPr>
              <a:t>from existing </a:t>
            </a:r>
            <a:r>
              <a:rPr lang="en-US" sz="2000" dirty="0" smtClean="0"/>
              <a:t>or </a:t>
            </a:r>
            <a:r>
              <a:rPr lang="en-US" sz="3200" b="1" dirty="0" smtClean="0"/>
              <a:t>upload</a:t>
            </a:r>
            <a:r>
              <a:rPr lang="en-US" sz="3200" dirty="0" smtClean="0"/>
              <a:t> </a:t>
            </a:r>
            <a:r>
              <a:rPr lang="en-US" sz="2000" dirty="0" smtClean="0">
                <a:solidFill>
                  <a:schemeClr val="bg1">
                    <a:lumMod val="50000"/>
                  </a:schemeClr>
                </a:solidFill>
              </a:rPr>
              <a:t>new</a:t>
            </a:r>
            <a:endParaRPr lang="el-GR" sz="2000" dirty="0">
              <a:solidFill>
                <a:schemeClr val="bg1">
                  <a:lumMod val="50000"/>
                </a:schemeClr>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4" descr="C:\Users\laul\Dropbox\Manuscripts &amp; Presentations\[PRESENTATION] eMonocot - A paradigm shift in publishing, April 2013\Images\Manuscript - Introduction.pn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683568" y="1268760"/>
            <a:ext cx="6120680" cy="4385137"/>
          </a:xfrm>
          <a:prstGeom prst="rect">
            <a:avLst/>
          </a:prstGeom>
          <a:noFill/>
          <a:extLst>
            <a:ext uri="{909E8E84-426E-40DD-AFC4-6F175D3DCCD1}">
              <a14:hiddenFill xmlns:a14="http://schemas.microsoft.com/office/drawing/2010/main" xmlns="">
                <a:solidFill>
                  <a:srgbClr val="FFFFFF"/>
                </a:solidFill>
              </a14:hiddenFill>
            </a:ext>
          </a:extLst>
        </p:spPr>
      </p:pic>
      <p:grpSp>
        <p:nvGrpSpPr>
          <p:cNvPr id="3" name="Group 2"/>
          <p:cNvGrpSpPr/>
          <p:nvPr/>
        </p:nvGrpSpPr>
        <p:grpSpPr>
          <a:xfrm>
            <a:off x="3203848" y="1466992"/>
            <a:ext cx="8208912" cy="3244733"/>
            <a:chOff x="3203848" y="1466992"/>
            <a:chExt cx="8208912" cy="3244733"/>
          </a:xfrm>
        </p:grpSpPr>
        <p:pic>
          <p:nvPicPr>
            <p:cNvPr id="4" name="Picture 8" descr="C:\Users\laul\Dropbox\Manuscripts &amp; Presentations\[PRESENTATION] eMonocot - A paradigm shift in publishing, April 2013\Images\References.pn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3851920" y="1466992"/>
              <a:ext cx="7560840" cy="3244733"/>
            </a:xfrm>
            <a:prstGeom prst="rect">
              <a:avLst/>
            </a:prstGeom>
            <a:noFill/>
            <a:extLst>
              <a:ext uri="{909E8E84-426E-40DD-AFC4-6F175D3DCCD1}">
                <a14:hiddenFill xmlns:a14="http://schemas.microsoft.com/office/drawing/2010/main" xmlns="">
                  <a:solidFill>
                    <a:srgbClr val="FFFFFF"/>
                  </a:solidFill>
                </a14:hiddenFill>
              </a:ext>
            </a:extLst>
          </p:spPr>
        </p:pic>
        <p:cxnSp>
          <p:nvCxnSpPr>
            <p:cNvPr id="5" name="Straight Arrow Connector 4"/>
            <p:cNvCxnSpPr/>
            <p:nvPr/>
          </p:nvCxnSpPr>
          <p:spPr>
            <a:xfrm>
              <a:off x="3203848" y="3140968"/>
              <a:ext cx="1224136" cy="576064"/>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grpSp>
      <p:grpSp>
        <p:nvGrpSpPr>
          <p:cNvPr id="6" name="Group 32"/>
          <p:cNvGrpSpPr>
            <a:grpSpLocks/>
          </p:cNvGrpSpPr>
          <p:nvPr/>
        </p:nvGrpSpPr>
        <p:grpSpPr bwMode="auto">
          <a:xfrm>
            <a:off x="827584" y="764704"/>
            <a:ext cx="1600200" cy="368300"/>
            <a:chOff x="2474888" y="4163055"/>
            <a:chExt cx="1600454" cy="368300"/>
          </a:xfrm>
        </p:grpSpPr>
        <p:sp>
          <p:nvSpPr>
            <p:cNvPr id="7" name="TextBox 5"/>
            <p:cNvSpPr txBox="1">
              <a:spLocks noChangeArrowheads="1"/>
            </p:cNvSpPr>
            <p:nvPr/>
          </p:nvSpPr>
          <p:spPr bwMode="auto">
            <a:xfrm>
              <a:off x="2474888" y="4163055"/>
              <a:ext cx="1216025" cy="368300"/>
            </a:xfrm>
            <a:prstGeom prst="rect">
              <a:avLst/>
            </a:prstGeom>
            <a:noFill/>
            <a:ln w="9525">
              <a:noFill/>
              <a:miter lim="800000"/>
              <a:headEnd/>
              <a:tailEnd/>
            </a:ln>
          </p:spPr>
          <p:txBody>
            <a:bodyPr wrap="none">
              <a:spAutoFit/>
            </a:bodyPr>
            <a:lstStyle/>
            <a:p>
              <a:r>
                <a:rPr lang="en-GB">
                  <a:latin typeface="Calibri" pitchFamily="34" charset="0"/>
                </a:rPr>
                <a:t>References</a:t>
              </a:r>
            </a:p>
          </p:txBody>
        </p:sp>
        <p:sp>
          <p:nvSpPr>
            <p:cNvPr id="8" name="Rounded Rectangle 7"/>
            <p:cNvSpPr/>
            <p:nvPr/>
          </p:nvSpPr>
          <p:spPr>
            <a:xfrm>
              <a:off x="3772082" y="4220205"/>
              <a:ext cx="287383" cy="287338"/>
            </a:xfrm>
            <a:prstGeom prst="roundRect">
              <a:avLst/>
            </a:prstGeom>
            <a:solidFill>
              <a:schemeClr val="accent3">
                <a:lumMod val="20000"/>
                <a:lumOff val="80000"/>
              </a:schemeClr>
            </a:solidFill>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a:defRPr/>
              </a:pPr>
              <a:endParaRPr lang="en-GB"/>
            </a:p>
          </p:txBody>
        </p:sp>
        <p:pic>
          <p:nvPicPr>
            <p:cNvPr id="9" name="Picture 2" descr="http://www.gettyicons.com/free-icons/112/must-have/png/256/check_256.png"/>
            <p:cNvPicPr>
              <a:picLocks noChangeAspect="1" noChangeArrowheads="1"/>
            </p:cNvPicPr>
            <p:nvPr/>
          </p:nvPicPr>
          <p:blipFill>
            <a:blip r:embed="rId4" cstate="print"/>
            <a:srcRect/>
            <a:stretch>
              <a:fillRect/>
            </a:stretch>
          </p:blipFill>
          <p:spPr bwMode="auto">
            <a:xfrm>
              <a:off x="3771337" y="4219576"/>
              <a:ext cx="304005" cy="304005"/>
            </a:xfrm>
            <a:prstGeom prst="rect">
              <a:avLst/>
            </a:prstGeom>
            <a:noFill/>
            <a:ln w="9525">
              <a:noFill/>
              <a:miter lim="800000"/>
              <a:headEnd/>
              <a:tailEnd/>
            </a:ln>
          </p:spPr>
        </p:pic>
      </p:grpSp>
      <p:sp>
        <p:nvSpPr>
          <p:cNvPr id="10" name="Rectangle 2"/>
          <p:cNvSpPr txBox="1">
            <a:spLocks noChangeArrowheads="1"/>
          </p:cNvSpPr>
          <p:nvPr/>
        </p:nvSpPr>
        <p:spPr bwMode="auto">
          <a:xfrm>
            <a:off x="336550" y="44624"/>
            <a:ext cx="8807450" cy="4921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eaLnBrk="1" hangingPunct="1"/>
            <a:r>
              <a:rPr lang="en-US" sz="3200" b="1" dirty="0" smtClean="0">
                <a:ea typeface="ＭＳ Ｐゴシック" pitchFamily="34" charset="-128"/>
              </a:rPr>
              <a:t>Assembling a manuscript</a:t>
            </a:r>
            <a:endParaRPr lang="en-US" sz="3200" b="1" dirty="0">
              <a:ea typeface="ＭＳ Ｐゴシック" pitchFamily="34" charset="-128"/>
            </a:endParaRPr>
          </a:p>
        </p:txBody>
      </p:sp>
      <p:sp>
        <p:nvSpPr>
          <p:cNvPr id="11" name="TextBox 10"/>
          <p:cNvSpPr txBox="1"/>
          <p:nvPr/>
        </p:nvSpPr>
        <p:spPr>
          <a:xfrm>
            <a:off x="833102" y="5661248"/>
            <a:ext cx="4386970" cy="1225848"/>
          </a:xfrm>
          <a:prstGeom prst="rect">
            <a:avLst/>
          </a:prstGeom>
          <a:noFill/>
        </p:spPr>
        <p:txBody>
          <a:bodyPr wrap="none" rtlCol="0">
            <a:spAutoFit/>
          </a:bodyPr>
          <a:lstStyle/>
          <a:p>
            <a:pPr>
              <a:lnSpc>
                <a:spcPct val="150000"/>
              </a:lnSpc>
            </a:pPr>
            <a:r>
              <a:rPr lang="en-US" dirty="0" smtClean="0">
                <a:solidFill>
                  <a:schemeClr val="bg1">
                    <a:lumMod val="50000"/>
                  </a:schemeClr>
                </a:solidFill>
              </a:rPr>
              <a:t>Easily </a:t>
            </a:r>
            <a:r>
              <a:rPr lang="en-US" sz="2400" b="1" dirty="0" smtClean="0"/>
              <a:t>cite bibliography</a:t>
            </a:r>
            <a:endParaRPr lang="en-US" b="1" dirty="0" smtClean="0"/>
          </a:p>
          <a:p>
            <a:pPr>
              <a:lnSpc>
                <a:spcPct val="150000"/>
              </a:lnSpc>
            </a:pPr>
            <a:r>
              <a:rPr lang="en-US" sz="2800" b="1" dirty="0" smtClean="0"/>
              <a:t>Auto compile </a:t>
            </a:r>
            <a:r>
              <a:rPr lang="en-US" dirty="0" smtClean="0">
                <a:solidFill>
                  <a:schemeClr val="bg1">
                    <a:lumMod val="50000"/>
                  </a:schemeClr>
                </a:solidFill>
              </a:rPr>
              <a:t>list of </a:t>
            </a:r>
            <a:r>
              <a:rPr lang="en-US" sz="2800" b="1" dirty="0" smtClean="0"/>
              <a:t>references</a:t>
            </a:r>
            <a:endParaRPr lang="el-GR" b="1"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nodeType="click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500"/>
                                        <p:tgtEl>
                                          <p:spTgt spid="3"/>
                                        </p:tgtEl>
                                      </p:cBhvr>
                                    </p:animEffect>
                                  </p:childTnLst>
                                </p:cTn>
                              </p:par>
                              <p:par>
                                <p:cTn id="12" presetID="10" presetClass="entr" presetSubtype="0" fill="hold" nodeType="with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fade">
                                      <p:cBhvr>
                                        <p:cTn id="14"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txBox="1">
            <a:spLocks noChangeArrowheads="1"/>
          </p:cNvSpPr>
          <p:nvPr/>
        </p:nvSpPr>
        <p:spPr bwMode="auto">
          <a:xfrm>
            <a:off x="336550" y="44624"/>
            <a:ext cx="8807450" cy="4921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eaLnBrk="1" hangingPunct="1"/>
            <a:r>
              <a:rPr lang="en-US" sz="3200" b="1" dirty="0" smtClean="0">
                <a:ea typeface="ＭＳ Ｐゴシック" pitchFamily="34" charset="-128"/>
              </a:rPr>
              <a:t>Assembling a manuscript</a:t>
            </a:r>
            <a:endParaRPr lang="en-US" sz="3200" b="1" dirty="0">
              <a:ea typeface="ＭＳ Ｐゴシック" pitchFamily="34" charset="-128"/>
            </a:endParaRPr>
          </a:p>
        </p:txBody>
      </p:sp>
      <p:pic>
        <p:nvPicPr>
          <p:cNvPr id="1027" name="Picture 3" descr="C:\Users\laul\Dropbox\Manuscripts &amp; Presentations\[PRESENTATION] eMonocot - A paradigm shift in publishing, April 2013\Images\Taxon Description.pn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1403647" y="1412776"/>
            <a:ext cx="5987925" cy="4321977"/>
          </a:xfrm>
          <a:prstGeom prst="rect">
            <a:avLst/>
          </a:prstGeom>
          <a:noFill/>
          <a:extLst>
            <a:ext uri="{909E8E84-426E-40DD-AFC4-6F175D3DCCD1}">
              <a14:hiddenFill xmlns:a14="http://schemas.microsoft.com/office/drawing/2010/main" xmlns="">
                <a:solidFill>
                  <a:srgbClr val="FFFFFF"/>
                </a:solidFill>
              </a14:hiddenFill>
            </a:ext>
          </a:extLst>
        </p:spPr>
      </p:pic>
      <p:sp>
        <p:nvSpPr>
          <p:cNvPr id="19" name="TextBox 18"/>
          <p:cNvSpPr txBox="1">
            <a:spLocks noChangeArrowheads="1"/>
          </p:cNvSpPr>
          <p:nvPr/>
        </p:nvSpPr>
        <p:spPr bwMode="auto">
          <a:xfrm>
            <a:off x="827584" y="908720"/>
            <a:ext cx="787400" cy="368300"/>
          </a:xfrm>
          <a:prstGeom prst="rect">
            <a:avLst/>
          </a:prstGeom>
          <a:noFill/>
          <a:ln w="9525">
            <a:noFill/>
            <a:miter lim="800000"/>
            <a:headEnd/>
            <a:tailEnd/>
          </a:ln>
        </p:spPr>
        <p:txBody>
          <a:bodyPr wrap="none">
            <a:spAutoFit/>
          </a:bodyPr>
          <a:lstStyle/>
          <a:p>
            <a:r>
              <a:rPr lang="en-GB" dirty="0"/>
              <a:t>Texts </a:t>
            </a:r>
          </a:p>
        </p:txBody>
      </p:sp>
      <p:sp>
        <p:nvSpPr>
          <p:cNvPr id="20" name="Rounded Rectangle 19"/>
          <p:cNvSpPr/>
          <p:nvPr/>
        </p:nvSpPr>
        <p:spPr>
          <a:xfrm>
            <a:off x="1703884" y="940470"/>
            <a:ext cx="287338" cy="28892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pic>
        <p:nvPicPr>
          <p:cNvPr id="21" name="Picture 2" descr="http://www.gettyicons.com/free-icons/112/must-have/png/256/check_256.png"/>
          <p:cNvPicPr>
            <a:picLocks noChangeAspect="1" noChangeArrowheads="1"/>
          </p:cNvPicPr>
          <p:nvPr/>
        </p:nvPicPr>
        <p:blipFill>
          <a:blip r:embed="rId3" cstate="print"/>
          <a:srcRect/>
          <a:stretch>
            <a:fillRect/>
          </a:stretch>
        </p:blipFill>
        <p:spPr bwMode="auto">
          <a:xfrm>
            <a:off x="1703884" y="940470"/>
            <a:ext cx="303213" cy="304800"/>
          </a:xfrm>
          <a:prstGeom prst="rect">
            <a:avLst/>
          </a:prstGeom>
          <a:noFill/>
          <a:ln w="9525">
            <a:noFill/>
            <a:miter lim="800000"/>
            <a:headEnd/>
            <a:tailEnd/>
          </a:ln>
        </p:spPr>
      </p:pic>
    </p:spTree>
    <p:extLst>
      <p:ext uri="{BB962C8B-B14F-4D97-AF65-F5344CB8AC3E}">
        <p14:creationId xmlns:p14="http://schemas.microsoft.com/office/powerpoint/2010/main" xmlns="" val="10096851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27"/>
                                        </p:tgtEl>
                                        <p:attrNameLst>
                                          <p:attrName>style.visibility</p:attrName>
                                        </p:attrNameLst>
                                      </p:cBhvr>
                                      <p:to>
                                        <p:strVal val="visible"/>
                                      </p:to>
                                    </p:set>
                                  </p:childTnLst>
                                </p:cTn>
                              </p:par>
                              <p:par>
                                <p:cTn id="7" presetID="10" presetClass="entr" presetSubtype="0" fill="hold" grpId="0" nodeType="withEffect">
                                  <p:stCondLst>
                                    <p:cond delay="0"/>
                                  </p:stCondLst>
                                  <p:childTnLst>
                                    <p:set>
                                      <p:cBhvr>
                                        <p:cTn id="8" dur="1" fill="hold">
                                          <p:stCondLst>
                                            <p:cond delay="0"/>
                                          </p:stCondLst>
                                        </p:cTn>
                                        <p:tgtEl>
                                          <p:spTgt spid="19"/>
                                        </p:tgtEl>
                                        <p:attrNameLst>
                                          <p:attrName>style.visibility</p:attrName>
                                        </p:attrNameLst>
                                      </p:cBhvr>
                                      <p:to>
                                        <p:strVal val="visible"/>
                                      </p:to>
                                    </p:set>
                                    <p:animEffect transition="in" filter="fade">
                                      <p:cBhvr>
                                        <p:cTn id="9" dur="500"/>
                                        <p:tgtEl>
                                          <p:spTgt spid="19"/>
                                        </p:tgtEl>
                                      </p:cBhvr>
                                    </p:animEffect>
                                  </p:childTnLst>
                                </p:cTn>
                              </p:par>
                              <p:par>
                                <p:cTn id="10" presetID="10" presetClass="entr" presetSubtype="0" fill="hold" grpId="0" nodeType="withEffect">
                                  <p:stCondLst>
                                    <p:cond delay="0"/>
                                  </p:stCondLst>
                                  <p:childTnLst>
                                    <p:set>
                                      <p:cBhvr>
                                        <p:cTn id="11" dur="1" fill="hold">
                                          <p:stCondLst>
                                            <p:cond delay="0"/>
                                          </p:stCondLst>
                                        </p:cTn>
                                        <p:tgtEl>
                                          <p:spTgt spid="20"/>
                                        </p:tgtEl>
                                        <p:attrNameLst>
                                          <p:attrName>style.visibility</p:attrName>
                                        </p:attrNameLst>
                                      </p:cBhvr>
                                      <p:to>
                                        <p:strVal val="visible"/>
                                      </p:to>
                                    </p:set>
                                    <p:animEffect transition="in" filter="fade">
                                      <p:cBhvr>
                                        <p:cTn id="12" dur="500"/>
                                        <p:tgtEl>
                                          <p:spTgt spid="20"/>
                                        </p:tgtEl>
                                      </p:cBhvr>
                                    </p:animEffect>
                                  </p:childTnLst>
                                </p:cTn>
                              </p:par>
                              <p:par>
                                <p:cTn id="13" presetID="10" presetClass="entr" presetSubtype="0" fill="hold" nodeType="withEffect">
                                  <p:stCondLst>
                                    <p:cond delay="0"/>
                                  </p:stCondLst>
                                  <p:childTnLst>
                                    <p:set>
                                      <p:cBhvr>
                                        <p:cTn id="14" dur="1" fill="hold">
                                          <p:stCondLst>
                                            <p:cond delay="0"/>
                                          </p:stCondLst>
                                        </p:cTn>
                                        <p:tgtEl>
                                          <p:spTgt spid="21"/>
                                        </p:tgtEl>
                                        <p:attrNameLst>
                                          <p:attrName>style.visibility</p:attrName>
                                        </p:attrNameLst>
                                      </p:cBhvr>
                                      <p:to>
                                        <p:strVal val="visible"/>
                                      </p:to>
                                    </p:set>
                                    <p:animEffect transition="in" filter="fade">
                                      <p:cBhvr>
                                        <p:cTn id="15"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20"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ight Arrow 3"/>
          <p:cNvSpPr/>
          <p:nvPr/>
        </p:nvSpPr>
        <p:spPr>
          <a:xfrm>
            <a:off x="4140200" y="2930525"/>
            <a:ext cx="1884363" cy="982663"/>
          </a:xfrm>
          <a:prstGeom prst="rightArrow">
            <a:avLst/>
          </a:prstGeom>
        </p:spPr>
        <p:style>
          <a:lnRef idx="1">
            <a:schemeClr val="dk1"/>
          </a:lnRef>
          <a:fillRef idx="2">
            <a:schemeClr val="dk1"/>
          </a:fillRef>
          <a:effectRef idx="1">
            <a:schemeClr val="dk1"/>
          </a:effectRef>
          <a:fontRef idx="minor">
            <a:schemeClr val="dk1"/>
          </a:fontRef>
        </p:style>
        <p:txBody>
          <a:bodyPr anchor="ctr"/>
          <a:lstStyle/>
          <a:p>
            <a:pPr algn="ctr" fontAlgn="auto">
              <a:spcBef>
                <a:spcPts val="0"/>
              </a:spcBef>
              <a:spcAft>
                <a:spcPts val="0"/>
              </a:spcAft>
              <a:defRPr/>
            </a:pPr>
            <a:r>
              <a:rPr lang="en-GB" b="1" dirty="0"/>
              <a:t>XML</a:t>
            </a:r>
          </a:p>
        </p:txBody>
      </p:sp>
      <p:grpSp>
        <p:nvGrpSpPr>
          <p:cNvPr id="2" name="Group 30"/>
          <p:cNvGrpSpPr>
            <a:grpSpLocks/>
          </p:cNvGrpSpPr>
          <p:nvPr/>
        </p:nvGrpSpPr>
        <p:grpSpPr bwMode="auto">
          <a:xfrm>
            <a:off x="1135063" y="2974975"/>
            <a:ext cx="2252662" cy="369888"/>
            <a:chOff x="1832817" y="2930310"/>
            <a:chExt cx="2252266" cy="369888"/>
          </a:xfrm>
        </p:grpSpPr>
        <p:sp>
          <p:nvSpPr>
            <p:cNvPr id="45085" name="TextBox 4"/>
            <p:cNvSpPr txBox="1">
              <a:spLocks noChangeArrowheads="1"/>
            </p:cNvSpPr>
            <p:nvPr/>
          </p:nvSpPr>
          <p:spPr bwMode="auto">
            <a:xfrm>
              <a:off x="1832817" y="2930310"/>
              <a:ext cx="1900238" cy="369888"/>
            </a:xfrm>
            <a:prstGeom prst="rect">
              <a:avLst/>
            </a:prstGeom>
            <a:noFill/>
            <a:ln w="9525">
              <a:noFill/>
              <a:miter lim="800000"/>
              <a:headEnd/>
              <a:tailEnd/>
            </a:ln>
          </p:spPr>
          <p:txBody>
            <a:bodyPr wrap="none">
              <a:spAutoFit/>
            </a:bodyPr>
            <a:lstStyle/>
            <a:p>
              <a:r>
                <a:rPr lang="en-GB" dirty="0">
                  <a:latin typeface="Calibri" pitchFamily="34" charset="0"/>
                </a:rPr>
                <a:t>Figures and Tables</a:t>
              </a:r>
            </a:p>
          </p:txBody>
        </p:sp>
        <p:sp>
          <p:nvSpPr>
            <p:cNvPr id="8" name="Rounded Rectangle 7"/>
            <p:cNvSpPr/>
            <p:nvPr/>
          </p:nvSpPr>
          <p:spPr>
            <a:xfrm>
              <a:off x="3780337" y="2996985"/>
              <a:ext cx="288874" cy="287338"/>
            </a:xfrm>
            <a:prstGeom prst="roundRect">
              <a:avLst/>
            </a:prstGeom>
            <a:solidFill>
              <a:schemeClr val="accent3">
                <a:lumMod val="20000"/>
                <a:lumOff val="80000"/>
              </a:schemeClr>
            </a:solidFill>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a:defRPr/>
              </a:pPr>
              <a:endParaRPr lang="en-GB"/>
            </a:p>
          </p:txBody>
        </p:sp>
        <p:pic>
          <p:nvPicPr>
            <p:cNvPr id="45087" name="Picture 2" descr="http://www.gettyicons.com/free-icons/112/must-have/png/256/check_256.png"/>
            <p:cNvPicPr>
              <a:picLocks noChangeAspect="1" noChangeArrowheads="1"/>
            </p:cNvPicPr>
            <p:nvPr/>
          </p:nvPicPr>
          <p:blipFill>
            <a:blip r:embed="rId2" cstate="print"/>
            <a:srcRect/>
            <a:stretch>
              <a:fillRect/>
            </a:stretch>
          </p:blipFill>
          <p:spPr bwMode="auto">
            <a:xfrm>
              <a:off x="3781078" y="2996193"/>
              <a:ext cx="304005" cy="304005"/>
            </a:xfrm>
            <a:prstGeom prst="rect">
              <a:avLst/>
            </a:prstGeom>
            <a:noFill/>
            <a:ln w="9525">
              <a:noFill/>
              <a:miter lim="800000"/>
              <a:headEnd/>
              <a:tailEnd/>
            </a:ln>
          </p:spPr>
        </p:pic>
      </p:grpSp>
      <p:grpSp>
        <p:nvGrpSpPr>
          <p:cNvPr id="3" name="Group 31"/>
          <p:cNvGrpSpPr>
            <a:grpSpLocks/>
          </p:cNvGrpSpPr>
          <p:nvPr/>
        </p:nvGrpSpPr>
        <p:grpSpPr bwMode="auto">
          <a:xfrm>
            <a:off x="2387600" y="3590925"/>
            <a:ext cx="990600" cy="392113"/>
            <a:chOff x="3084488" y="3583617"/>
            <a:chExt cx="991148" cy="391407"/>
          </a:xfrm>
        </p:grpSpPr>
        <p:sp>
          <p:nvSpPr>
            <p:cNvPr id="45082" name="TextBox 9"/>
            <p:cNvSpPr txBox="1">
              <a:spLocks noChangeArrowheads="1"/>
            </p:cNvSpPr>
            <p:nvPr/>
          </p:nvSpPr>
          <p:spPr bwMode="auto">
            <a:xfrm>
              <a:off x="3084488" y="3583617"/>
              <a:ext cx="606425" cy="369888"/>
            </a:xfrm>
            <a:prstGeom prst="rect">
              <a:avLst/>
            </a:prstGeom>
            <a:noFill/>
            <a:ln w="9525">
              <a:noFill/>
              <a:miter lim="800000"/>
              <a:headEnd/>
              <a:tailEnd/>
            </a:ln>
          </p:spPr>
          <p:txBody>
            <a:bodyPr wrap="none">
              <a:spAutoFit/>
            </a:bodyPr>
            <a:lstStyle/>
            <a:p>
              <a:r>
                <a:rPr lang="en-GB">
                  <a:latin typeface="Calibri" pitchFamily="34" charset="0"/>
                </a:rPr>
                <a:t>Keys</a:t>
              </a:r>
            </a:p>
          </p:txBody>
        </p:sp>
        <p:sp>
          <p:nvSpPr>
            <p:cNvPr id="10" name="Rounded Rectangle 9"/>
            <p:cNvSpPr/>
            <p:nvPr/>
          </p:nvSpPr>
          <p:spPr>
            <a:xfrm>
              <a:off x="3772256" y="3670773"/>
              <a:ext cx="287496" cy="288405"/>
            </a:xfrm>
            <a:prstGeom prst="roundRect">
              <a:avLst/>
            </a:prstGeom>
            <a:solidFill>
              <a:schemeClr val="accent3">
                <a:lumMod val="20000"/>
                <a:lumOff val="80000"/>
              </a:schemeClr>
            </a:solidFill>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a:defRPr/>
              </a:pPr>
              <a:endParaRPr lang="en-GB"/>
            </a:p>
          </p:txBody>
        </p:sp>
        <p:pic>
          <p:nvPicPr>
            <p:cNvPr id="45084" name="Picture 2" descr="http://www.gettyicons.com/free-icons/112/must-have/png/256/check_256.png"/>
            <p:cNvPicPr>
              <a:picLocks noChangeAspect="1" noChangeArrowheads="1"/>
            </p:cNvPicPr>
            <p:nvPr/>
          </p:nvPicPr>
          <p:blipFill>
            <a:blip r:embed="rId2" cstate="print"/>
            <a:srcRect/>
            <a:stretch>
              <a:fillRect/>
            </a:stretch>
          </p:blipFill>
          <p:spPr bwMode="auto">
            <a:xfrm>
              <a:off x="3771631" y="3671019"/>
              <a:ext cx="304005" cy="304005"/>
            </a:xfrm>
            <a:prstGeom prst="rect">
              <a:avLst/>
            </a:prstGeom>
            <a:noFill/>
            <a:ln w="9525">
              <a:noFill/>
              <a:miter lim="800000"/>
              <a:headEnd/>
              <a:tailEnd/>
            </a:ln>
          </p:spPr>
        </p:pic>
      </p:grpSp>
      <p:grpSp>
        <p:nvGrpSpPr>
          <p:cNvPr id="5" name="Group 32"/>
          <p:cNvGrpSpPr>
            <a:grpSpLocks/>
          </p:cNvGrpSpPr>
          <p:nvPr/>
        </p:nvGrpSpPr>
        <p:grpSpPr bwMode="auto">
          <a:xfrm>
            <a:off x="1778000" y="4229100"/>
            <a:ext cx="1600200" cy="368300"/>
            <a:chOff x="2474888" y="4163055"/>
            <a:chExt cx="1600454" cy="368300"/>
          </a:xfrm>
        </p:grpSpPr>
        <p:sp>
          <p:nvSpPr>
            <p:cNvPr id="45079" name="TextBox 5"/>
            <p:cNvSpPr txBox="1">
              <a:spLocks noChangeArrowheads="1"/>
            </p:cNvSpPr>
            <p:nvPr/>
          </p:nvSpPr>
          <p:spPr bwMode="auto">
            <a:xfrm>
              <a:off x="2474888" y="4163055"/>
              <a:ext cx="1216025" cy="368300"/>
            </a:xfrm>
            <a:prstGeom prst="rect">
              <a:avLst/>
            </a:prstGeom>
            <a:noFill/>
            <a:ln w="9525">
              <a:noFill/>
              <a:miter lim="800000"/>
              <a:headEnd/>
              <a:tailEnd/>
            </a:ln>
          </p:spPr>
          <p:txBody>
            <a:bodyPr wrap="none">
              <a:spAutoFit/>
            </a:bodyPr>
            <a:lstStyle/>
            <a:p>
              <a:r>
                <a:rPr lang="en-GB">
                  <a:latin typeface="Calibri" pitchFamily="34" charset="0"/>
                </a:rPr>
                <a:t>References</a:t>
              </a:r>
            </a:p>
          </p:txBody>
        </p:sp>
        <p:sp>
          <p:nvSpPr>
            <p:cNvPr id="12" name="Rounded Rectangle 11"/>
            <p:cNvSpPr/>
            <p:nvPr/>
          </p:nvSpPr>
          <p:spPr>
            <a:xfrm>
              <a:off x="3772082" y="4220205"/>
              <a:ext cx="287383" cy="287338"/>
            </a:xfrm>
            <a:prstGeom prst="roundRect">
              <a:avLst/>
            </a:prstGeom>
            <a:solidFill>
              <a:schemeClr val="accent3">
                <a:lumMod val="20000"/>
                <a:lumOff val="80000"/>
              </a:schemeClr>
            </a:solidFill>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a:defRPr/>
              </a:pPr>
              <a:endParaRPr lang="en-GB"/>
            </a:p>
          </p:txBody>
        </p:sp>
        <p:pic>
          <p:nvPicPr>
            <p:cNvPr id="45081" name="Picture 2" descr="http://www.gettyicons.com/free-icons/112/must-have/png/256/check_256.png"/>
            <p:cNvPicPr>
              <a:picLocks noChangeAspect="1" noChangeArrowheads="1"/>
            </p:cNvPicPr>
            <p:nvPr/>
          </p:nvPicPr>
          <p:blipFill>
            <a:blip r:embed="rId2" cstate="print"/>
            <a:srcRect/>
            <a:stretch>
              <a:fillRect/>
            </a:stretch>
          </p:blipFill>
          <p:spPr bwMode="auto">
            <a:xfrm>
              <a:off x="3771337" y="4219576"/>
              <a:ext cx="304005" cy="304005"/>
            </a:xfrm>
            <a:prstGeom prst="rect">
              <a:avLst/>
            </a:prstGeom>
            <a:noFill/>
            <a:ln w="9525">
              <a:noFill/>
              <a:miter lim="800000"/>
              <a:headEnd/>
              <a:tailEnd/>
            </a:ln>
          </p:spPr>
        </p:pic>
      </p:grpSp>
      <p:sp>
        <p:nvSpPr>
          <p:cNvPr id="14" name="TextBox 13"/>
          <p:cNvSpPr txBox="1">
            <a:spLocks noChangeArrowheads="1"/>
          </p:cNvSpPr>
          <p:nvPr/>
        </p:nvSpPr>
        <p:spPr bwMode="auto">
          <a:xfrm>
            <a:off x="2206625" y="5589240"/>
            <a:ext cx="787400" cy="368300"/>
          </a:xfrm>
          <a:prstGeom prst="rect">
            <a:avLst/>
          </a:prstGeom>
          <a:noFill/>
          <a:ln w="9525">
            <a:noFill/>
            <a:miter lim="800000"/>
            <a:headEnd/>
            <a:tailEnd/>
          </a:ln>
        </p:spPr>
        <p:txBody>
          <a:bodyPr wrap="none">
            <a:spAutoFit/>
          </a:bodyPr>
          <a:lstStyle/>
          <a:p>
            <a:r>
              <a:rPr lang="en-GB" dirty="0"/>
              <a:t>Texts </a:t>
            </a:r>
          </a:p>
        </p:txBody>
      </p:sp>
      <p:sp>
        <p:nvSpPr>
          <p:cNvPr id="15" name="Rounded Rectangle 14"/>
          <p:cNvSpPr/>
          <p:nvPr/>
        </p:nvSpPr>
        <p:spPr>
          <a:xfrm>
            <a:off x="3082925" y="5620990"/>
            <a:ext cx="287338" cy="28892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pic>
        <p:nvPicPr>
          <p:cNvPr id="16" name="Picture 2" descr="http://www.gettyicons.com/free-icons/112/must-have/png/256/check_256.png"/>
          <p:cNvPicPr>
            <a:picLocks noChangeAspect="1" noChangeArrowheads="1"/>
          </p:cNvPicPr>
          <p:nvPr/>
        </p:nvPicPr>
        <p:blipFill>
          <a:blip r:embed="rId2" cstate="print"/>
          <a:srcRect/>
          <a:stretch>
            <a:fillRect/>
          </a:stretch>
        </p:blipFill>
        <p:spPr bwMode="auto">
          <a:xfrm>
            <a:off x="3082925" y="5620990"/>
            <a:ext cx="303213" cy="304800"/>
          </a:xfrm>
          <a:prstGeom prst="rect">
            <a:avLst/>
          </a:prstGeom>
          <a:noFill/>
          <a:ln w="9525">
            <a:noFill/>
            <a:miter lim="800000"/>
            <a:headEnd/>
            <a:tailEnd/>
          </a:ln>
        </p:spPr>
      </p:pic>
      <p:pic>
        <p:nvPicPr>
          <p:cNvPr id="17" name="Picture 3"/>
          <p:cNvPicPr>
            <a:picLocks noChangeAspect="1" noChangeArrowheads="1"/>
          </p:cNvPicPr>
          <p:nvPr/>
        </p:nvPicPr>
        <p:blipFill>
          <a:blip r:embed="rId3" cstate="print"/>
          <a:srcRect/>
          <a:stretch>
            <a:fillRect/>
          </a:stretch>
        </p:blipFill>
        <p:spPr bwMode="auto">
          <a:xfrm>
            <a:off x="6372225" y="3140075"/>
            <a:ext cx="2087563" cy="539750"/>
          </a:xfrm>
          <a:prstGeom prst="rect">
            <a:avLst/>
          </a:prstGeom>
          <a:noFill/>
          <a:ln w="9525">
            <a:noFill/>
            <a:miter lim="800000"/>
            <a:headEnd/>
            <a:tailEnd/>
          </a:ln>
        </p:spPr>
      </p:pic>
      <p:sp>
        <p:nvSpPr>
          <p:cNvPr id="45066" name="Rectangle 2"/>
          <p:cNvSpPr txBox="1">
            <a:spLocks noChangeArrowheads="1"/>
          </p:cNvSpPr>
          <p:nvPr/>
        </p:nvSpPr>
        <p:spPr bwMode="auto">
          <a:xfrm>
            <a:off x="336550" y="115888"/>
            <a:ext cx="8807450" cy="492125"/>
          </a:xfrm>
          <a:prstGeom prst="rect">
            <a:avLst/>
          </a:prstGeom>
          <a:noFill/>
          <a:ln w="9525">
            <a:noFill/>
            <a:miter lim="800000"/>
            <a:headEnd/>
            <a:tailEnd/>
          </a:ln>
        </p:spPr>
        <p:txBody>
          <a:bodyPr/>
          <a:lstStyle/>
          <a:p>
            <a:pPr algn="r"/>
            <a:r>
              <a:rPr lang="en-US" sz="3200" b="1">
                <a:ea typeface="ＭＳ Ｐゴシック" pitchFamily="34" charset="-128"/>
              </a:rPr>
              <a:t>The publication module</a:t>
            </a:r>
          </a:p>
        </p:txBody>
      </p:sp>
      <p:grpSp>
        <p:nvGrpSpPr>
          <p:cNvPr id="6" name="Group 27"/>
          <p:cNvGrpSpPr>
            <a:grpSpLocks/>
          </p:cNvGrpSpPr>
          <p:nvPr/>
        </p:nvGrpSpPr>
        <p:grpSpPr bwMode="auto">
          <a:xfrm>
            <a:off x="66675" y="1127125"/>
            <a:ext cx="3319463" cy="368300"/>
            <a:chOff x="763563" y="1060449"/>
            <a:chExt cx="3320354" cy="368300"/>
          </a:xfrm>
        </p:grpSpPr>
        <p:sp>
          <p:nvSpPr>
            <p:cNvPr id="45076" name="TextBox 7"/>
            <p:cNvSpPr txBox="1">
              <a:spLocks noChangeArrowheads="1"/>
            </p:cNvSpPr>
            <p:nvPr/>
          </p:nvSpPr>
          <p:spPr bwMode="auto">
            <a:xfrm>
              <a:off x="763563" y="1060449"/>
              <a:ext cx="2952750" cy="368300"/>
            </a:xfrm>
            <a:prstGeom prst="rect">
              <a:avLst/>
            </a:prstGeom>
            <a:noFill/>
            <a:ln w="9525">
              <a:noFill/>
              <a:miter lim="800000"/>
              <a:headEnd/>
              <a:tailEnd/>
            </a:ln>
          </p:spPr>
          <p:txBody>
            <a:bodyPr wrap="none">
              <a:spAutoFit/>
            </a:bodyPr>
            <a:lstStyle/>
            <a:p>
              <a:r>
                <a:rPr lang="en-GB">
                  <a:latin typeface="Calibri" pitchFamily="34" charset="0"/>
                </a:rPr>
                <a:t>Author names and affiliations</a:t>
              </a:r>
            </a:p>
          </p:txBody>
        </p:sp>
        <p:sp>
          <p:nvSpPr>
            <p:cNvPr id="20" name="Rounded Rectangle 19"/>
            <p:cNvSpPr/>
            <p:nvPr/>
          </p:nvSpPr>
          <p:spPr>
            <a:xfrm>
              <a:off x="3780623" y="1125537"/>
              <a:ext cx="287415" cy="287337"/>
            </a:xfrm>
            <a:prstGeom prst="roundRect">
              <a:avLst/>
            </a:prstGeom>
            <a:solidFill>
              <a:schemeClr val="accent3">
                <a:lumMod val="20000"/>
                <a:lumOff val="80000"/>
              </a:schemeClr>
            </a:solidFill>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a:defRPr/>
              </a:pPr>
              <a:endParaRPr lang="en-GB"/>
            </a:p>
          </p:txBody>
        </p:sp>
        <p:pic>
          <p:nvPicPr>
            <p:cNvPr id="45078" name="Picture 2" descr="http://www.gettyicons.com/free-icons/112/must-have/png/256/check_256.png"/>
            <p:cNvPicPr>
              <a:picLocks noChangeAspect="1" noChangeArrowheads="1"/>
            </p:cNvPicPr>
            <p:nvPr/>
          </p:nvPicPr>
          <p:blipFill>
            <a:blip r:embed="rId2" cstate="print"/>
            <a:srcRect/>
            <a:stretch>
              <a:fillRect/>
            </a:stretch>
          </p:blipFill>
          <p:spPr bwMode="auto">
            <a:xfrm>
              <a:off x="3779912" y="1124744"/>
              <a:ext cx="304005" cy="304005"/>
            </a:xfrm>
            <a:prstGeom prst="rect">
              <a:avLst/>
            </a:prstGeom>
            <a:noFill/>
            <a:ln w="9525">
              <a:noFill/>
              <a:miter lim="800000"/>
              <a:headEnd/>
              <a:tailEnd/>
            </a:ln>
          </p:spPr>
        </p:pic>
      </p:grpSp>
      <p:grpSp>
        <p:nvGrpSpPr>
          <p:cNvPr id="7" name="Group 28"/>
          <p:cNvGrpSpPr>
            <a:grpSpLocks/>
          </p:cNvGrpSpPr>
          <p:nvPr/>
        </p:nvGrpSpPr>
        <p:grpSpPr bwMode="auto">
          <a:xfrm>
            <a:off x="1101725" y="1741488"/>
            <a:ext cx="2284413" cy="369887"/>
            <a:chOff x="1798613" y="1628800"/>
            <a:chExt cx="2284907" cy="369887"/>
          </a:xfrm>
        </p:grpSpPr>
        <p:sp>
          <p:nvSpPr>
            <p:cNvPr id="45073" name="TextBox 3"/>
            <p:cNvSpPr txBox="1">
              <a:spLocks noChangeArrowheads="1"/>
            </p:cNvSpPr>
            <p:nvPr/>
          </p:nvSpPr>
          <p:spPr bwMode="auto">
            <a:xfrm>
              <a:off x="1798613" y="1628800"/>
              <a:ext cx="1917700" cy="369887"/>
            </a:xfrm>
            <a:prstGeom prst="rect">
              <a:avLst/>
            </a:prstGeom>
            <a:noFill/>
            <a:ln w="9525">
              <a:noFill/>
              <a:miter lim="800000"/>
              <a:headEnd/>
              <a:tailEnd/>
            </a:ln>
          </p:spPr>
          <p:txBody>
            <a:bodyPr wrap="none">
              <a:spAutoFit/>
            </a:bodyPr>
            <a:lstStyle/>
            <a:p>
              <a:r>
                <a:rPr lang="en-GB">
                  <a:latin typeface="Calibri" pitchFamily="34" charset="0"/>
                </a:rPr>
                <a:t>Taxon descriptions</a:t>
              </a:r>
            </a:p>
          </p:txBody>
        </p:sp>
        <p:sp>
          <p:nvSpPr>
            <p:cNvPr id="23" name="Rounded Rectangle 22"/>
            <p:cNvSpPr/>
            <p:nvPr/>
          </p:nvSpPr>
          <p:spPr>
            <a:xfrm>
              <a:off x="3780241" y="1695475"/>
              <a:ext cx="287400" cy="287337"/>
            </a:xfrm>
            <a:prstGeom prst="roundRect">
              <a:avLst/>
            </a:prstGeom>
            <a:solidFill>
              <a:schemeClr val="accent3">
                <a:lumMod val="20000"/>
                <a:lumOff val="80000"/>
              </a:schemeClr>
            </a:solidFill>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a:defRPr/>
              </a:pPr>
              <a:endParaRPr lang="en-GB"/>
            </a:p>
          </p:txBody>
        </p:sp>
        <p:pic>
          <p:nvPicPr>
            <p:cNvPr id="45075" name="Picture 2" descr="http://www.gettyicons.com/free-icons/112/must-have/png/256/check_256.png"/>
            <p:cNvPicPr>
              <a:picLocks noChangeAspect="1" noChangeArrowheads="1"/>
            </p:cNvPicPr>
            <p:nvPr/>
          </p:nvPicPr>
          <p:blipFill>
            <a:blip r:embed="rId2" cstate="print"/>
            <a:srcRect/>
            <a:stretch>
              <a:fillRect/>
            </a:stretch>
          </p:blipFill>
          <p:spPr bwMode="auto">
            <a:xfrm>
              <a:off x="3779515" y="1694682"/>
              <a:ext cx="304005" cy="304005"/>
            </a:xfrm>
            <a:prstGeom prst="rect">
              <a:avLst/>
            </a:prstGeom>
            <a:noFill/>
            <a:ln w="9525">
              <a:noFill/>
              <a:miter lim="800000"/>
              <a:headEnd/>
              <a:tailEnd/>
            </a:ln>
          </p:spPr>
        </p:pic>
      </p:grpSp>
      <p:grpSp>
        <p:nvGrpSpPr>
          <p:cNvPr id="9" name="Group 29"/>
          <p:cNvGrpSpPr>
            <a:grpSpLocks/>
          </p:cNvGrpSpPr>
          <p:nvPr/>
        </p:nvGrpSpPr>
        <p:grpSpPr bwMode="auto">
          <a:xfrm>
            <a:off x="1460500" y="2357438"/>
            <a:ext cx="1927225" cy="369887"/>
            <a:chOff x="2158603" y="2276872"/>
            <a:chExt cx="1926480" cy="369887"/>
          </a:xfrm>
        </p:grpSpPr>
        <p:sp>
          <p:nvSpPr>
            <p:cNvPr id="45070" name="TextBox 24"/>
            <p:cNvSpPr txBox="1">
              <a:spLocks noChangeArrowheads="1"/>
            </p:cNvSpPr>
            <p:nvPr/>
          </p:nvSpPr>
          <p:spPr bwMode="auto">
            <a:xfrm>
              <a:off x="2158603" y="2276872"/>
              <a:ext cx="1566863" cy="369887"/>
            </a:xfrm>
            <a:prstGeom prst="rect">
              <a:avLst/>
            </a:prstGeom>
            <a:noFill/>
            <a:ln w="9525">
              <a:noFill/>
              <a:miter lim="800000"/>
              <a:headEnd/>
              <a:tailEnd/>
            </a:ln>
          </p:spPr>
          <p:txBody>
            <a:bodyPr wrap="none">
              <a:spAutoFit/>
            </a:bodyPr>
            <a:lstStyle/>
            <a:p>
              <a:r>
                <a:rPr lang="en-GB" dirty="0">
                  <a:latin typeface="Calibri" pitchFamily="34" charset="0"/>
                </a:rPr>
                <a:t>Specimen data</a:t>
              </a:r>
            </a:p>
          </p:txBody>
        </p:sp>
        <p:sp>
          <p:nvSpPr>
            <p:cNvPr id="26" name="Rounded Rectangle 25"/>
            <p:cNvSpPr/>
            <p:nvPr/>
          </p:nvSpPr>
          <p:spPr>
            <a:xfrm>
              <a:off x="3780401" y="2337197"/>
              <a:ext cx="288813" cy="288925"/>
            </a:xfrm>
            <a:prstGeom prst="roundRect">
              <a:avLst/>
            </a:prstGeom>
            <a:solidFill>
              <a:schemeClr val="accent3">
                <a:lumMod val="20000"/>
                <a:lumOff val="80000"/>
              </a:schemeClr>
            </a:solidFill>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a:defRPr/>
              </a:pPr>
              <a:endParaRPr lang="en-GB"/>
            </a:p>
          </p:txBody>
        </p:sp>
        <p:pic>
          <p:nvPicPr>
            <p:cNvPr id="45072" name="Picture 2" descr="http://www.gettyicons.com/free-icons/112/must-have/png/256/check_256.png"/>
            <p:cNvPicPr>
              <a:picLocks noChangeAspect="1" noChangeArrowheads="1"/>
            </p:cNvPicPr>
            <p:nvPr/>
          </p:nvPicPr>
          <p:blipFill>
            <a:blip r:embed="rId2" cstate="print"/>
            <a:srcRect/>
            <a:stretch>
              <a:fillRect/>
            </a:stretch>
          </p:blipFill>
          <p:spPr bwMode="auto">
            <a:xfrm>
              <a:off x="3781078" y="2337748"/>
              <a:ext cx="304005" cy="304005"/>
            </a:xfrm>
            <a:prstGeom prst="rect">
              <a:avLst/>
            </a:prstGeom>
            <a:noFill/>
            <a:ln w="9525">
              <a:noFill/>
              <a:miter lim="800000"/>
              <a:headEnd/>
              <a:tailEnd/>
            </a:ln>
          </p:spPr>
        </p:pic>
      </p:grpSp>
      <p:grpSp>
        <p:nvGrpSpPr>
          <p:cNvPr id="32" name="Group 30"/>
          <p:cNvGrpSpPr>
            <a:grpSpLocks/>
          </p:cNvGrpSpPr>
          <p:nvPr/>
        </p:nvGrpSpPr>
        <p:grpSpPr bwMode="auto">
          <a:xfrm>
            <a:off x="957299" y="4859312"/>
            <a:ext cx="2428839" cy="369888"/>
            <a:chOff x="1656673" y="2930310"/>
            <a:chExt cx="2428411" cy="369888"/>
          </a:xfrm>
        </p:grpSpPr>
        <p:sp>
          <p:nvSpPr>
            <p:cNvPr id="33" name="TextBox 32"/>
            <p:cNvSpPr txBox="1">
              <a:spLocks noChangeArrowheads="1"/>
            </p:cNvSpPr>
            <p:nvPr/>
          </p:nvSpPr>
          <p:spPr bwMode="auto">
            <a:xfrm>
              <a:off x="1656673" y="2930310"/>
              <a:ext cx="2048020" cy="369332"/>
            </a:xfrm>
            <a:prstGeom prst="rect">
              <a:avLst/>
            </a:prstGeom>
            <a:noFill/>
            <a:ln w="9525">
              <a:noFill/>
              <a:miter lim="800000"/>
              <a:headEnd/>
              <a:tailEnd/>
            </a:ln>
          </p:spPr>
          <p:txBody>
            <a:bodyPr wrap="none">
              <a:spAutoFit/>
            </a:bodyPr>
            <a:lstStyle/>
            <a:p>
              <a:r>
                <a:rPr lang="en-GB" dirty="0" smtClean="0">
                  <a:latin typeface="Calibri" pitchFamily="34" charset="0"/>
                </a:rPr>
                <a:t>Supplementary files</a:t>
              </a:r>
              <a:endParaRPr lang="en-GB" dirty="0">
                <a:latin typeface="Calibri" pitchFamily="34" charset="0"/>
              </a:endParaRPr>
            </a:p>
          </p:txBody>
        </p:sp>
        <p:sp>
          <p:nvSpPr>
            <p:cNvPr id="34" name="Rounded Rectangle 33"/>
            <p:cNvSpPr/>
            <p:nvPr/>
          </p:nvSpPr>
          <p:spPr>
            <a:xfrm>
              <a:off x="3780337" y="2996985"/>
              <a:ext cx="288874" cy="287338"/>
            </a:xfrm>
            <a:prstGeom prst="roundRect">
              <a:avLst/>
            </a:prstGeom>
            <a:solidFill>
              <a:schemeClr val="accent3">
                <a:lumMod val="20000"/>
                <a:lumOff val="80000"/>
              </a:schemeClr>
            </a:solidFill>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a:defRPr/>
              </a:pPr>
              <a:endParaRPr lang="en-GB"/>
            </a:p>
          </p:txBody>
        </p:sp>
        <p:pic>
          <p:nvPicPr>
            <p:cNvPr id="35" name="Picture 2" descr="http://www.gettyicons.com/free-icons/112/must-have/png/256/check_256.png"/>
            <p:cNvPicPr>
              <a:picLocks noChangeAspect="1" noChangeArrowheads="1"/>
            </p:cNvPicPr>
            <p:nvPr/>
          </p:nvPicPr>
          <p:blipFill>
            <a:blip r:embed="rId2" cstate="print"/>
            <a:srcRect/>
            <a:stretch>
              <a:fillRect/>
            </a:stretch>
          </p:blipFill>
          <p:spPr bwMode="auto">
            <a:xfrm>
              <a:off x="3781079" y="2996193"/>
              <a:ext cx="304005" cy="304005"/>
            </a:xfrm>
            <a:prstGeom prst="rect">
              <a:avLst/>
            </a:prstGeom>
            <a:noFill/>
            <a:ln w="9525">
              <a:noFill/>
              <a:miter lim="800000"/>
              <a:headEnd/>
              <a:tailEnd/>
            </a:ln>
          </p:spPr>
        </p:pic>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par>
                                <p:cTn id="8" presetID="10" presetClass="entr" presetSubtype="0" fill="hold" nodeType="withEffect">
                                  <p:stCondLst>
                                    <p:cond delay="0"/>
                                  </p:stCondLst>
                                  <p:childTnLst>
                                    <p:set>
                                      <p:cBhvr>
                                        <p:cTn id="9" dur="1" fill="hold">
                                          <p:stCondLst>
                                            <p:cond delay="0"/>
                                          </p:stCondLst>
                                        </p:cTn>
                                        <p:tgtEl>
                                          <p:spTgt spid="17"/>
                                        </p:tgtEl>
                                        <p:attrNameLst>
                                          <p:attrName>style.visibility</p:attrName>
                                        </p:attrNameLst>
                                      </p:cBhvr>
                                      <p:to>
                                        <p:strVal val="visible"/>
                                      </p:to>
                                    </p:set>
                                    <p:animEffect transition="in" filter="fade">
                                      <p:cBhvr>
                                        <p:cTn id="10"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txBox="1">
            <a:spLocks noChangeArrowheads="1"/>
          </p:cNvSpPr>
          <p:nvPr/>
        </p:nvSpPr>
        <p:spPr bwMode="auto">
          <a:xfrm>
            <a:off x="336550" y="44624"/>
            <a:ext cx="8807450" cy="4921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eaLnBrk="1" hangingPunct="1"/>
            <a:r>
              <a:rPr lang="en-US" sz="3200" b="1" dirty="0" smtClean="0">
                <a:ea typeface="ＭＳ Ｐゴシック" pitchFamily="34" charset="-128"/>
              </a:rPr>
              <a:t>Previewing your manuscript</a:t>
            </a:r>
            <a:endParaRPr lang="en-US" sz="3200" b="1" dirty="0">
              <a:ea typeface="ＭＳ Ｐゴシック" pitchFamily="34" charset="-128"/>
            </a:endParaRPr>
          </a:p>
        </p:txBody>
      </p:sp>
      <p:pic>
        <p:nvPicPr>
          <p:cNvPr id="2" name="Picture 1" descr="PWT---Draceae-Article.jpg"/>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251520" y="836712"/>
            <a:ext cx="1555411" cy="5877272"/>
          </a:xfrm>
          <a:prstGeom prst="rect">
            <a:avLst/>
          </a:prstGeom>
        </p:spPr>
      </p:pic>
      <p:grpSp>
        <p:nvGrpSpPr>
          <p:cNvPr id="14" name="Group 13"/>
          <p:cNvGrpSpPr/>
          <p:nvPr/>
        </p:nvGrpSpPr>
        <p:grpSpPr>
          <a:xfrm>
            <a:off x="1763688" y="908720"/>
            <a:ext cx="5760640" cy="3466179"/>
            <a:chOff x="1763688" y="908720"/>
            <a:chExt cx="5760640" cy="3466179"/>
          </a:xfrm>
        </p:grpSpPr>
        <p:pic>
          <p:nvPicPr>
            <p:cNvPr id="5" name="Picture 4" descr="PWT - Materials and Methods.png"/>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2483768" y="908720"/>
              <a:ext cx="5040560" cy="3466179"/>
            </a:xfrm>
            <a:prstGeom prst="rect">
              <a:avLst/>
            </a:prstGeom>
          </p:spPr>
        </p:pic>
        <p:cxnSp>
          <p:nvCxnSpPr>
            <p:cNvPr id="8" name="Straight Arrow Connector 7"/>
            <p:cNvCxnSpPr/>
            <p:nvPr/>
          </p:nvCxnSpPr>
          <p:spPr>
            <a:xfrm>
              <a:off x="1763688" y="1484784"/>
              <a:ext cx="720080" cy="288032"/>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grpSp>
      <p:grpSp>
        <p:nvGrpSpPr>
          <p:cNvPr id="15" name="Group 14"/>
          <p:cNvGrpSpPr/>
          <p:nvPr/>
        </p:nvGrpSpPr>
        <p:grpSpPr>
          <a:xfrm>
            <a:off x="1835696" y="1628800"/>
            <a:ext cx="6838666" cy="3054100"/>
            <a:chOff x="1835696" y="1628800"/>
            <a:chExt cx="6838666" cy="3054100"/>
          </a:xfrm>
        </p:grpSpPr>
        <p:pic>
          <p:nvPicPr>
            <p:cNvPr id="6" name="Picture 5" descr="PWT - Systematics1 Cropped.png"/>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2843808" y="1628800"/>
              <a:ext cx="5830554" cy="3054100"/>
            </a:xfrm>
            <a:prstGeom prst="rect">
              <a:avLst/>
            </a:prstGeom>
          </p:spPr>
        </p:pic>
        <p:cxnSp>
          <p:nvCxnSpPr>
            <p:cNvPr id="11" name="Straight Arrow Connector 10"/>
            <p:cNvCxnSpPr/>
            <p:nvPr/>
          </p:nvCxnSpPr>
          <p:spPr>
            <a:xfrm flipV="1">
              <a:off x="1835696" y="2204864"/>
              <a:ext cx="1080120" cy="432048"/>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grpSp>
      <p:grpSp>
        <p:nvGrpSpPr>
          <p:cNvPr id="17" name="Group 16"/>
          <p:cNvGrpSpPr/>
          <p:nvPr/>
        </p:nvGrpSpPr>
        <p:grpSpPr>
          <a:xfrm>
            <a:off x="1763688" y="2420888"/>
            <a:ext cx="6476586" cy="3168352"/>
            <a:chOff x="1763688" y="2420888"/>
            <a:chExt cx="6476586" cy="3168352"/>
          </a:xfrm>
        </p:grpSpPr>
        <p:pic>
          <p:nvPicPr>
            <p:cNvPr id="3" name="Picture 2" descr="PWT - Table1 cropped.png"/>
            <p:cNvPicPr>
              <a:picLocks noChangeAspect="1"/>
            </p:cNvPicPr>
            <p:nvPr/>
          </p:nvPicPr>
          <p:blipFill>
            <a:blip r:embed="rId5" cstate="print">
              <a:extLst>
                <a:ext uri="{28A0092B-C50C-407E-A947-70E740481C1C}">
                  <a14:useLocalDpi xmlns:a14="http://schemas.microsoft.com/office/drawing/2010/main" xmlns="" val="0"/>
                </a:ext>
              </a:extLst>
            </a:blip>
            <a:stretch>
              <a:fillRect/>
            </a:stretch>
          </p:blipFill>
          <p:spPr>
            <a:xfrm>
              <a:off x="3347864" y="2420888"/>
              <a:ext cx="4892410" cy="2994598"/>
            </a:xfrm>
            <a:prstGeom prst="rect">
              <a:avLst/>
            </a:prstGeom>
          </p:spPr>
        </p:pic>
        <p:cxnSp>
          <p:nvCxnSpPr>
            <p:cNvPr id="10" name="Straight Arrow Connector 9"/>
            <p:cNvCxnSpPr>
              <a:endCxn id="3" idx="1"/>
            </p:cNvCxnSpPr>
            <p:nvPr/>
          </p:nvCxnSpPr>
          <p:spPr>
            <a:xfrm flipV="1">
              <a:off x="1763688" y="3918187"/>
              <a:ext cx="1584176" cy="1671053"/>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grpSp>
    </p:spTree>
    <p:extLst>
      <p:ext uri="{BB962C8B-B14F-4D97-AF65-F5344CB8AC3E}">
        <p14:creationId xmlns:p14="http://schemas.microsoft.com/office/powerpoint/2010/main" xmlns="" val="20457515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Circular Arrow 23"/>
          <p:cNvSpPr/>
          <p:nvPr/>
        </p:nvSpPr>
        <p:spPr>
          <a:xfrm rot="10206226">
            <a:off x="3800475" y="1800225"/>
            <a:ext cx="4013200" cy="3873500"/>
          </a:xfrm>
          <a:prstGeom prst="circularArrow">
            <a:avLst>
              <a:gd name="adj1" fmla="val 4620"/>
              <a:gd name="adj2" fmla="val 228798"/>
              <a:gd name="adj3" fmla="val 21322322"/>
              <a:gd name="adj4" fmla="val 1085516"/>
              <a:gd name="adj5" fmla="val 2310"/>
            </a:avLst>
          </a:prstGeom>
          <a:effectLst>
            <a:outerShdw blurRad="50800" dist="38100" dir="2700000" algn="tl" rotWithShape="0">
              <a:prstClr val="black">
                <a:alpha val="40000"/>
              </a:prstClr>
            </a:outerShdw>
          </a:effectLst>
        </p:spPr>
        <p:style>
          <a:lnRef idx="1">
            <a:schemeClr val="accent3"/>
          </a:lnRef>
          <a:fillRef idx="3">
            <a:schemeClr val="accent3"/>
          </a:fillRef>
          <a:effectRef idx="2">
            <a:schemeClr val="accent3"/>
          </a:effectRef>
          <a:fontRef idx="minor">
            <a:schemeClr val="lt1"/>
          </a:fontRef>
        </p:style>
        <p:txBody>
          <a:bodyPr anchor="ctr"/>
          <a:lstStyle/>
          <a:p>
            <a:pPr algn="ctr">
              <a:defRPr/>
            </a:pPr>
            <a:endParaRPr lang="en-GB">
              <a:solidFill>
                <a:schemeClr val="tx1"/>
              </a:solidFill>
            </a:endParaRPr>
          </a:p>
        </p:txBody>
      </p:sp>
      <p:grpSp>
        <p:nvGrpSpPr>
          <p:cNvPr id="16387" name="Group 20"/>
          <p:cNvGrpSpPr>
            <a:grpSpLocks/>
          </p:cNvGrpSpPr>
          <p:nvPr/>
        </p:nvGrpSpPr>
        <p:grpSpPr bwMode="auto">
          <a:xfrm>
            <a:off x="6724650" y="3051175"/>
            <a:ext cx="1879600" cy="1187450"/>
            <a:chOff x="5357117" y="3050782"/>
            <a:chExt cx="1879310" cy="1188140"/>
          </a:xfrm>
        </p:grpSpPr>
        <p:sp>
          <p:nvSpPr>
            <p:cNvPr id="12" name="Freeform 11"/>
            <p:cNvSpPr/>
            <p:nvPr/>
          </p:nvSpPr>
          <p:spPr>
            <a:xfrm>
              <a:off x="5357117" y="3295399"/>
              <a:ext cx="1452339" cy="943523"/>
            </a:xfrm>
            <a:custGeom>
              <a:avLst/>
              <a:gdLst>
                <a:gd name="connsiteX0" fmla="*/ 0 w 1452562"/>
                <a:gd name="connsiteY0" fmla="*/ 157364 h 944165"/>
                <a:gd name="connsiteX1" fmla="*/ 157364 w 1452562"/>
                <a:gd name="connsiteY1" fmla="*/ 0 h 944165"/>
                <a:gd name="connsiteX2" fmla="*/ 1295198 w 1452562"/>
                <a:gd name="connsiteY2" fmla="*/ 0 h 944165"/>
                <a:gd name="connsiteX3" fmla="*/ 1452562 w 1452562"/>
                <a:gd name="connsiteY3" fmla="*/ 157364 h 944165"/>
                <a:gd name="connsiteX4" fmla="*/ 1452562 w 1452562"/>
                <a:gd name="connsiteY4" fmla="*/ 786801 h 944165"/>
                <a:gd name="connsiteX5" fmla="*/ 1295198 w 1452562"/>
                <a:gd name="connsiteY5" fmla="*/ 944165 h 944165"/>
                <a:gd name="connsiteX6" fmla="*/ 157364 w 1452562"/>
                <a:gd name="connsiteY6" fmla="*/ 944165 h 944165"/>
                <a:gd name="connsiteX7" fmla="*/ 0 w 1452562"/>
                <a:gd name="connsiteY7" fmla="*/ 786801 h 944165"/>
                <a:gd name="connsiteX8" fmla="*/ 0 w 1452562"/>
                <a:gd name="connsiteY8" fmla="*/ 157364 h 9441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52562" h="944165">
                  <a:moveTo>
                    <a:pt x="0" y="157364"/>
                  </a:moveTo>
                  <a:cubicBezTo>
                    <a:pt x="0" y="70454"/>
                    <a:pt x="70454" y="0"/>
                    <a:pt x="157364" y="0"/>
                  </a:cubicBezTo>
                  <a:lnTo>
                    <a:pt x="1295198" y="0"/>
                  </a:lnTo>
                  <a:cubicBezTo>
                    <a:pt x="1382108" y="0"/>
                    <a:pt x="1452562" y="70454"/>
                    <a:pt x="1452562" y="157364"/>
                  </a:cubicBezTo>
                  <a:lnTo>
                    <a:pt x="1452562" y="786801"/>
                  </a:lnTo>
                  <a:cubicBezTo>
                    <a:pt x="1452562" y="873711"/>
                    <a:pt x="1382108" y="944165"/>
                    <a:pt x="1295198" y="944165"/>
                  </a:cubicBezTo>
                  <a:lnTo>
                    <a:pt x="157364" y="944165"/>
                  </a:lnTo>
                  <a:cubicBezTo>
                    <a:pt x="70454" y="944165"/>
                    <a:pt x="0" y="873711"/>
                    <a:pt x="0" y="786801"/>
                  </a:cubicBezTo>
                  <a:lnTo>
                    <a:pt x="0" y="157364"/>
                  </a:lnTo>
                  <a:close/>
                </a:path>
              </a:pathLst>
            </a:custGeom>
          </p:spPr>
          <p:style>
            <a:lnRef idx="3">
              <a:schemeClr val="lt1">
                <a:hueOff val="0"/>
                <a:satOff val="0"/>
                <a:lumOff val="0"/>
                <a:alphaOff val="0"/>
              </a:schemeClr>
            </a:lnRef>
            <a:fillRef idx="1">
              <a:schemeClr val="accent4">
                <a:hueOff val="-1488257"/>
                <a:satOff val="8966"/>
                <a:lumOff val="719"/>
                <a:alphaOff val="0"/>
              </a:schemeClr>
            </a:fillRef>
            <a:effectRef idx="1">
              <a:schemeClr val="accent4">
                <a:hueOff val="-1488257"/>
                <a:satOff val="8966"/>
                <a:lumOff val="719"/>
                <a:alphaOff val="0"/>
              </a:schemeClr>
            </a:effectRef>
            <a:fontRef idx="minor">
              <a:schemeClr val="lt1"/>
            </a:fontRef>
          </p:style>
          <p:txBody>
            <a:bodyPr lIns="107050" tIns="107050" rIns="107050" bIns="107050" spcCol="1270" anchor="ctr"/>
            <a:lstStyle/>
            <a:p>
              <a:pPr algn="ctr" defTabSz="711200">
                <a:lnSpc>
                  <a:spcPct val="90000"/>
                </a:lnSpc>
                <a:spcAft>
                  <a:spcPct val="35000"/>
                </a:spcAft>
                <a:defRPr/>
              </a:pPr>
              <a:r>
                <a:rPr lang="en-GB" sz="1600" dirty="0"/>
                <a:t>Data </a:t>
              </a:r>
            </a:p>
            <a:p>
              <a:pPr algn="ctr" defTabSz="711200">
                <a:lnSpc>
                  <a:spcPct val="90000"/>
                </a:lnSpc>
                <a:spcAft>
                  <a:spcPct val="35000"/>
                </a:spcAft>
                <a:defRPr/>
              </a:pPr>
              <a:r>
                <a:rPr lang="en-GB" sz="1600" b="1" dirty="0" err="1"/>
                <a:t>curation</a:t>
              </a:r>
              <a:endParaRPr lang="en-GB" sz="1600" b="1" dirty="0"/>
            </a:p>
          </p:txBody>
        </p:sp>
        <p:pic>
          <p:nvPicPr>
            <p:cNvPr id="1026" name="Picture 2" descr="http://sfpark.org/wp-content/uploads/2011/05/dataset_icon.gif"/>
            <p:cNvPicPr>
              <a:picLocks noChangeAspect="1" noChangeArrowheads="1"/>
            </p:cNvPicPr>
            <p:nvPr/>
          </p:nvPicPr>
          <p:blipFill>
            <a:blip r:embed="rId3" cstate="print"/>
            <a:srcRect/>
            <a:stretch>
              <a:fillRect/>
            </a:stretch>
          </p:blipFill>
          <p:spPr bwMode="auto">
            <a:xfrm rot="19885510">
              <a:off x="6509464" y="3050782"/>
              <a:ext cx="726963" cy="727497"/>
            </a:xfrm>
            <a:prstGeom prst="rect">
              <a:avLst/>
            </a:prstGeom>
            <a:ln>
              <a:noFill/>
            </a:ln>
            <a:effectLst>
              <a:outerShdw blurRad="292100" dist="139700" dir="2700000" algn="tl" rotWithShape="0">
                <a:srgbClr val="333333">
                  <a:alpha val="65000"/>
                </a:srgbClr>
              </a:outerShdw>
            </a:effectLst>
            <a:extLst/>
          </p:spPr>
        </p:pic>
      </p:grpSp>
      <p:sp>
        <p:nvSpPr>
          <p:cNvPr id="17" name="Freeform 16"/>
          <p:cNvSpPr/>
          <p:nvPr/>
        </p:nvSpPr>
        <p:spPr>
          <a:xfrm>
            <a:off x="3605213" y="3294063"/>
            <a:ext cx="1452562" cy="944562"/>
          </a:xfrm>
          <a:custGeom>
            <a:avLst/>
            <a:gdLst>
              <a:gd name="connsiteX0" fmla="*/ 0 w 1452562"/>
              <a:gd name="connsiteY0" fmla="*/ 157364 h 944165"/>
              <a:gd name="connsiteX1" fmla="*/ 157364 w 1452562"/>
              <a:gd name="connsiteY1" fmla="*/ 0 h 944165"/>
              <a:gd name="connsiteX2" fmla="*/ 1295198 w 1452562"/>
              <a:gd name="connsiteY2" fmla="*/ 0 h 944165"/>
              <a:gd name="connsiteX3" fmla="*/ 1452562 w 1452562"/>
              <a:gd name="connsiteY3" fmla="*/ 157364 h 944165"/>
              <a:gd name="connsiteX4" fmla="*/ 1452562 w 1452562"/>
              <a:gd name="connsiteY4" fmla="*/ 786801 h 944165"/>
              <a:gd name="connsiteX5" fmla="*/ 1295198 w 1452562"/>
              <a:gd name="connsiteY5" fmla="*/ 944165 h 944165"/>
              <a:gd name="connsiteX6" fmla="*/ 157364 w 1452562"/>
              <a:gd name="connsiteY6" fmla="*/ 944165 h 944165"/>
              <a:gd name="connsiteX7" fmla="*/ 0 w 1452562"/>
              <a:gd name="connsiteY7" fmla="*/ 786801 h 944165"/>
              <a:gd name="connsiteX8" fmla="*/ 0 w 1452562"/>
              <a:gd name="connsiteY8" fmla="*/ 157364 h 9441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52562" h="944165">
                <a:moveTo>
                  <a:pt x="0" y="157364"/>
                </a:moveTo>
                <a:cubicBezTo>
                  <a:pt x="0" y="70454"/>
                  <a:pt x="70454" y="0"/>
                  <a:pt x="157364" y="0"/>
                </a:cubicBezTo>
                <a:lnTo>
                  <a:pt x="1295198" y="0"/>
                </a:lnTo>
                <a:cubicBezTo>
                  <a:pt x="1382108" y="0"/>
                  <a:pt x="1452562" y="70454"/>
                  <a:pt x="1452562" y="157364"/>
                </a:cubicBezTo>
                <a:lnTo>
                  <a:pt x="1452562" y="786801"/>
                </a:lnTo>
                <a:cubicBezTo>
                  <a:pt x="1452562" y="873711"/>
                  <a:pt x="1382108" y="944165"/>
                  <a:pt x="1295198" y="944165"/>
                </a:cubicBezTo>
                <a:lnTo>
                  <a:pt x="157364" y="944165"/>
                </a:lnTo>
                <a:cubicBezTo>
                  <a:pt x="70454" y="944165"/>
                  <a:pt x="0" y="873711"/>
                  <a:pt x="0" y="786801"/>
                </a:cubicBezTo>
                <a:lnTo>
                  <a:pt x="0" y="157364"/>
                </a:lnTo>
                <a:close/>
              </a:path>
            </a:pathLst>
          </a:custGeom>
        </p:spPr>
        <p:style>
          <a:lnRef idx="3">
            <a:schemeClr val="lt1">
              <a:hueOff val="0"/>
              <a:satOff val="0"/>
              <a:lumOff val="0"/>
              <a:alphaOff val="0"/>
            </a:schemeClr>
          </a:lnRef>
          <a:fillRef idx="1">
            <a:schemeClr val="accent4">
              <a:hueOff val="-4464770"/>
              <a:satOff val="26899"/>
              <a:lumOff val="2156"/>
              <a:alphaOff val="0"/>
            </a:schemeClr>
          </a:fillRef>
          <a:effectRef idx="1">
            <a:schemeClr val="accent4">
              <a:hueOff val="-4464770"/>
              <a:satOff val="26899"/>
              <a:lumOff val="2156"/>
              <a:alphaOff val="0"/>
            </a:schemeClr>
          </a:effectRef>
          <a:fontRef idx="minor">
            <a:schemeClr val="lt1"/>
          </a:fontRef>
        </p:style>
        <p:txBody>
          <a:bodyPr lIns="107050" tIns="107050" rIns="107050" bIns="107050" spcCol="1270" anchor="ctr"/>
          <a:lstStyle/>
          <a:p>
            <a:pPr algn="ctr" defTabSz="711200">
              <a:lnSpc>
                <a:spcPct val="90000"/>
              </a:lnSpc>
              <a:spcAft>
                <a:spcPct val="35000"/>
              </a:spcAft>
              <a:defRPr/>
            </a:pPr>
            <a:r>
              <a:rPr lang="en-GB" sz="1600" dirty="0"/>
              <a:t>Data </a:t>
            </a:r>
          </a:p>
          <a:p>
            <a:pPr algn="ctr" defTabSz="711200">
              <a:lnSpc>
                <a:spcPct val="90000"/>
              </a:lnSpc>
              <a:spcAft>
                <a:spcPct val="35000"/>
              </a:spcAft>
              <a:defRPr/>
            </a:pPr>
            <a:r>
              <a:rPr lang="en-GB" sz="1600" b="1" dirty="0"/>
              <a:t>publishing</a:t>
            </a:r>
          </a:p>
        </p:txBody>
      </p:sp>
      <p:sp>
        <p:nvSpPr>
          <p:cNvPr id="10" name="Freeform 9"/>
          <p:cNvSpPr/>
          <p:nvPr/>
        </p:nvSpPr>
        <p:spPr bwMode="auto">
          <a:xfrm>
            <a:off x="5027614" y="1666876"/>
            <a:ext cx="1728787" cy="1081088"/>
          </a:xfrm>
          <a:custGeom>
            <a:avLst/>
            <a:gdLst>
              <a:gd name="connsiteX0" fmla="*/ 0 w 1728157"/>
              <a:gd name="connsiteY0" fmla="*/ 180053 h 1080295"/>
              <a:gd name="connsiteX1" fmla="*/ 180053 w 1728157"/>
              <a:gd name="connsiteY1" fmla="*/ 0 h 1080295"/>
              <a:gd name="connsiteX2" fmla="*/ 1548104 w 1728157"/>
              <a:gd name="connsiteY2" fmla="*/ 0 h 1080295"/>
              <a:gd name="connsiteX3" fmla="*/ 1728157 w 1728157"/>
              <a:gd name="connsiteY3" fmla="*/ 180053 h 1080295"/>
              <a:gd name="connsiteX4" fmla="*/ 1728157 w 1728157"/>
              <a:gd name="connsiteY4" fmla="*/ 900242 h 1080295"/>
              <a:gd name="connsiteX5" fmla="*/ 1548104 w 1728157"/>
              <a:gd name="connsiteY5" fmla="*/ 1080295 h 1080295"/>
              <a:gd name="connsiteX6" fmla="*/ 180053 w 1728157"/>
              <a:gd name="connsiteY6" fmla="*/ 1080295 h 1080295"/>
              <a:gd name="connsiteX7" fmla="*/ 0 w 1728157"/>
              <a:gd name="connsiteY7" fmla="*/ 900242 h 1080295"/>
              <a:gd name="connsiteX8" fmla="*/ 0 w 1728157"/>
              <a:gd name="connsiteY8" fmla="*/ 180053 h 10802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28157" h="1080295">
                <a:moveTo>
                  <a:pt x="0" y="180053"/>
                </a:moveTo>
                <a:cubicBezTo>
                  <a:pt x="0" y="80612"/>
                  <a:pt x="80612" y="0"/>
                  <a:pt x="180053" y="0"/>
                </a:cubicBezTo>
                <a:lnTo>
                  <a:pt x="1548104" y="0"/>
                </a:lnTo>
                <a:cubicBezTo>
                  <a:pt x="1647545" y="0"/>
                  <a:pt x="1728157" y="80612"/>
                  <a:pt x="1728157" y="180053"/>
                </a:cubicBezTo>
                <a:lnTo>
                  <a:pt x="1728157" y="900242"/>
                </a:lnTo>
                <a:cubicBezTo>
                  <a:pt x="1728157" y="999683"/>
                  <a:pt x="1647545" y="1080295"/>
                  <a:pt x="1548104" y="1080295"/>
                </a:cubicBezTo>
                <a:lnTo>
                  <a:pt x="180053" y="1080295"/>
                </a:lnTo>
                <a:cubicBezTo>
                  <a:pt x="80612" y="1080295"/>
                  <a:pt x="0" y="999683"/>
                  <a:pt x="0" y="900242"/>
                </a:cubicBezTo>
                <a:lnTo>
                  <a:pt x="0" y="180053"/>
                </a:lnTo>
                <a:close/>
              </a:path>
            </a:pathLst>
          </a:custGeom>
        </p:spPr>
        <p:style>
          <a:lnRef idx="3">
            <a:schemeClr val="lt1">
              <a:hueOff val="0"/>
              <a:satOff val="0"/>
              <a:lumOff val="0"/>
              <a:alphaOff val="0"/>
            </a:schemeClr>
          </a:lnRef>
          <a:fillRef idx="1">
            <a:schemeClr val="accent4">
              <a:hueOff val="0"/>
              <a:satOff val="0"/>
              <a:lumOff val="0"/>
              <a:alphaOff val="0"/>
            </a:schemeClr>
          </a:fillRef>
          <a:effectRef idx="1">
            <a:schemeClr val="accent4">
              <a:hueOff val="0"/>
              <a:satOff val="0"/>
              <a:lumOff val="0"/>
              <a:alphaOff val="0"/>
            </a:schemeClr>
          </a:effectRef>
          <a:fontRef idx="minor">
            <a:schemeClr val="lt1"/>
          </a:fontRef>
        </p:style>
        <p:txBody>
          <a:bodyPr lIns="113696" tIns="113696" rIns="113696" bIns="113696" spcCol="1270" anchor="ctr"/>
          <a:lstStyle/>
          <a:p>
            <a:pPr algn="ctr" defTabSz="711200">
              <a:lnSpc>
                <a:spcPct val="90000"/>
              </a:lnSpc>
              <a:spcAft>
                <a:spcPct val="35000"/>
              </a:spcAft>
              <a:defRPr/>
            </a:pPr>
            <a:r>
              <a:rPr lang="en-GB" sz="1600" dirty="0"/>
              <a:t>Data </a:t>
            </a:r>
          </a:p>
          <a:p>
            <a:pPr algn="ctr" defTabSz="711200">
              <a:lnSpc>
                <a:spcPct val="90000"/>
              </a:lnSpc>
              <a:spcAft>
                <a:spcPct val="35000"/>
              </a:spcAft>
              <a:defRPr/>
            </a:pPr>
            <a:r>
              <a:rPr lang="en-GB" sz="1600" b="1" dirty="0"/>
              <a:t>collection &amp;</a:t>
            </a:r>
          </a:p>
          <a:p>
            <a:pPr algn="ctr" defTabSz="711200">
              <a:lnSpc>
                <a:spcPct val="90000"/>
              </a:lnSpc>
              <a:spcAft>
                <a:spcPct val="35000"/>
              </a:spcAft>
              <a:defRPr/>
            </a:pPr>
            <a:r>
              <a:rPr lang="en-GB" sz="1600" b="1" dirty="0"/>
              <a:t>generation</a:t>
            </a:r>
          </a:p>
        </p:txBody>
      </p:sp>
      <p:sp>
        <p:nvSpPr>
          <p:cNvPr id="16393" name="TextBox 4"/>
          <p:cNvSpPr txBox="1">
            <a:spLocks noChangeArrowheads="1"/>
          </p:cNvSpPr>
          <p:nvPr/>
        </p:nvSpPr>
        <p:spPr bwMode="auto">
          <a:xfrm>
            <a:off x="107950" y="723900"/>
            <a:ext cx="2327275" cy="15700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GB" sz="2800">
                <a:latin typeface="Calibri" pitchFamily="34" charset="0"/>
              </a:rPr>
              <a:t>a</a:t>
            </a:r>
          </a:p>
          <a:p>
            <a:pPr eaLnBrk="1" hangingPunct="1"/>
            <a:r>
              <a:rPr lang="en-GB" sz="2800">
                <a:latin typeface="Calibri" pitchFamily="34" charset="0"/>
              </a:rPr>
              <a:t>seamless </a:t>
            </a:r>
          </a:p>
          <a:p>
            <a:pPr eaLnBrk="1" hangingPunct="1"/>
            <a:r>
              <a:rPr lang="en-GB" sz="4000" b="1">
                <a:latin typeface="Calibri" pitchFamily="34" charset="0"/>
              </a:rPr>
              <a:t>workflow </a:t>
            </a:r>
            <a:endParaRPr lang="en-GB" sz="2800" b="1">
              <a:latin typeface="Calibri" pitchFamily="34" charset="0"/>
            </a:endParaRPr>
          </a:p>
        </p:txBody>
      </p:sp>
      <p:pic>
        <p:nvPicPr>
          <p:cNvPr id="5" name="Picture 4" descr="C:\Users\laul\AppData\Local\Microsoft\Windows\Temporary Internet Files\Content.IE5\X5K0ZYD9\MC900240453[1].wmf"/>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rot="20628327">
            <a:off x="6264759" y="1068455"/>
            <a:ext cx="1250265" cy="930121"/>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xmlns="">
                <a:solidFill>
                  <a:srgbClr val="FFFFFF"/>
                </a:solidFill>
              </a14:hiddenFill>
            </a:ext>
          </a:extLst>
        </p:spPr>
      </p:pic>
      <p:grpSp>
        <p:nvGrpSpPr>
          <p:cNvPr id="16" name="Group 15"/>
          <p:cNvGrpSpPr/>
          <p:nvPr/>
        </p:nvGrpSpPr>
        <p:grpSpPr>
          <a:xfrm>
            <a:off x="4570413" y="4854575"/>
            <a:ext cx="3091578" cy="1666875"/>
            <a:chOff x="4570413" y="4854575"/>
            <a:chExt cx="3091578" cy="1666875"/>
          </a:xfrm>
        </p:grpSpPr>
        <p:grpSp>
          <p:nvGrpSpPr>
            <p:cNvPr id="18" name="Group 21"/>
            <p:cNvGrpSpPr>
              <a:grpSpLocks/>
            </p:cNvGrpSpPr>
            <p:nvPr/>
          </p:nvGrpSpPr>
          <p:grpSpPr bwMode="auto">
            <a:xfrm>
              <a:off x="4570413" y="4854575"/>
              <a:ext cx="2047875" cy="1666875"/>
              <a:chOff x="3201697" y="4854500"/>
              <a:chExt cx="2048239" cy="1667230"/>
            </a:xfrm>
          </p:grpSpPr>
          <p:sp>
            <p:nvSpPr>
              <p:cNvPr id="20" name="Freeform 19"/>
              <p:cNvSpPr/>
              <p:nvPr/>
            </p:nvSpPr>
            <p:spPr>
              <a:xfrm>
                <a:off x="3797115" y="4854500"/>
                <a:ext cx="1452821" cy="944764"/>
              </a:xfrm>
              <a:custGeom>
                <a:avLst/>
                <a:gdLst>
                  <a:gd name="connsiteX0" fmla="*/ 0 w 1452562"/>
                  <a:gd name="connsiteY0" fmla="*/ 157364 h 944165"/>
                  <a:gd name="connsiteX1" fmla="*/ 157364 w 1452562"/>
                  <a:gd name="connsiteY1" fmla="*/ 0 h 944165"/>
                  <a:gd name="connsiteX2" fmla="*/ 1295198 w 1452562"/>
                  <a:gd name="connsiteY2" fmla="*/ 0 h 944165"/>
                  <a:gd name="connsiteX3" fmla="*/ 1452562 w 1452562"/>
                  <a:gd name="connsiteY3" fmla="*/ 157364 h 944165"/>
                  <a:gd name="connsiteX4" fmla="*/ 1452562 w 1452562"/>
                  <a:gd name="connsiteY4" fmla="*/ 786801 h 944165"/>
                  <a:gd name="connsiteX5" fmla="*/ 1295198 w 1452562"/>
                  <a:gd name="connsiteY5" fmla="*/ 944165 h 944165"/>
                  <a:gd name="connsiteX6" fmla="*/ 157364 w 1452562"/>
                  <a:gd name="connsiteY6" fmla="*/ 944165 h 944165"/>
                  <a:gd name="connsiteX7" fmla="*/ 0 w 1452562"/>
                  <a:gd name="connsiteY7" fmla="*/ 786801 h 944165"/>
                  <a:gd name="connsiteX8" fmla="*/ 0 w 1452562"/>
                  <a:gd name="connsiteY8" fmla="*/ 157364 h 9441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52562" h="944165">
                    <a:moveTo>
                      <a:pt x="0" y="157364"/>
                    </a:moveTo>
                    <a:cubicBezTo>
                      <a:pt x="0" y="70454"/>
                      <a:pt x="70454" y="0"/>
                      <a:pt x="157364" y="0"/>
                    </a:cubicBezTo>
                    <a:lnTo>
                      <a:pt x="1295198" y="0"/>
                    </a:lnTo>
                    <a:cubicBezTo>
                      <a:pt x="1382108" y="0"/>
                      <a:pt x="1452562" y="70454"/>
                      <a:pt x="1452562" y="157364"/>
                    </a:cubicBezTo>
                    <a:lnTo>
                      <a:pt x="1452562" y="786801"/>
                    </a:lnTo>
                    <a:cubicBezTo>
                      <a:pt x="1452562" y="873711"/>
                      <a:pt x="1382108" y="944165"/>
                      <a:pt x="1295198" y="944165"/>
                    </a:cubicBezTo>
                    <a:lnTo>
                      <a:pt x="157364" y="944165"/>
                    </a:lnTo>
                    <a:cubicBezTo>
                      <a:pt x="70454" y="944165"/>
                      <a:pt x="0" y="873711"/>
                      <a:pt x="0" y="786801"/>
                    </a:cubicBezTo>
                    <a:lnTo>
                      <a:pt x="0" y="157364"/>
                    </a:lnTo>
                    <a:close/>
                  </a:path>
                </a:pathLst>
              </a:custGeom>
            </p:spPr>
            <p:style>
              <a:lnRef idx="3">
                <a:schemeClr val="lt1">
                  <a:hueOff val="0"/>
                  <a:satOff val="0"/>
                  <a:lumOff val="0"/>
                  <a:alphaOff val="0"/>
                </a:schemeClr>
              </a:lnRef>
              <a:fillRef idx="1">
                <a:schemeClr val="accent4">
                  <a:hueOff val="-2976513"/>
                  <a:satOff val="17933"/>
                  <a:lumOff val="1437"/>
                  <a:alphaOff val="0"/>
                </a:schemeClr>
              </a:fillRef>
              <a:effectRef idx="1">
                <a:schemeClr val="accent4">
                  <a:hueOff val="-2976513"/>
                  <a:satOff val="17933"/>
                  <a:lumOff val="1437"/>
                  <a:alphaOff val="0"/>
                </a:schemeClr>
              </a:effectRef>
              <a:fontRef idx="minor">
                <a:schemeClr val="lt1"/>
              </a:fontRef>
            </p:style>
            <p:txBody>
              <a:bodyPr lIns="107050" tIns="107050" rIns="107050" bIns="107050" spcCol="1270" anchor="ctr"/>
              <a:lstStyle/>
              <a:p>
                <a:pPr algn="ctr" defTabSz="711200">
                  <a:lnSpc>
                    <a:spcPct val="90000"/>
                  </a:lnSpc>
                  <a:spcAft>
                    <a:spcPct val="35000"/>
                  </a:spcAft>
                  <a:defRPr/>
                </a:pPr>
                <a:r>
                  <a:rPr lang="en-GB" sz="1600" dirty="0"/>
                  <a:t>Data </a:t>
                </a:r>
              </a:p>
              <a:p>
                <a:pPr algn="ctr" defTabSz="711200">
                  <a:lnSpc>
                    <a:spcPct val="90000"/>
                  </a:lnSpc>
                  <a:spcAft>
                    <a:spcPct val="35000"/>
                  </a:spcAft>
                  <a:defRPr/>
                </a:pPr>
                <a:r>
                  <a:rPr lang="en-GB" sz="1600" b="1" dirty="0"/>
                  <a:t>analysis</a:t>
                </a:r>
              </a:p>
            </p:txBody>
          </p:sp>
          <p:pic>
            <p:nvPicPr>
              <p:cNvPr id="21" name="Picture 6" descr="https://encrypted-tbn0.gstatic.com/images?q=tbn:ANd9GcTkjbTgNLQKfymsxMxxM2f3z-B-nRU6gK1rMCE-gJFS-pp1Kqml"/>
              <p:cNvPicPr>
                <a:picLocks noChangeAspect="1" noChangeArrowheads="1"/>
              </p:cNvPicPr>
              <p:nvPr/>
            </p:nvPicPr>
            <p:blipFill rotWithShape="1">
              <a:blip r:embed="rId5" cstate="print"/>
              <a:srcRect l="1176" t="1591" r="33103" b="3641"/>
              <a:stretch/>
            </p:blipFill>
            <p:spPr bwMode="auto">
              <a:xfrm rot="19964380">
                <a:off x="3201697" y="5680176"/>
                <a:ext cx="916150" cy="841554"/>
              </a:xfrm>
              <a:prstGeom prst="rect">
                <a:avLst/>
              </a:prstGeom>
              <a:ln>
                <a:noFill/>
              </a:ln>
              <a:effectLst>
                <a:outerShdw blurRad="292100" dist="139700" dir="2700000" algn="tl" rotWithShape="0">
                  <a:srgbClr val="333333">
                    <a:alpha val="65000"/>
                  </a:srgbClr>
                </a:outerShdw>
              </a:effectLst>
              <a:extLst/>
            </p:spPr>
          </p:pic>
        </p:grpSp>
        <p:pic>
          <p:nvPicPr>
            <p:cNvPr id="19" name="Picture 18"/>
            <p:cNvPicPr>
              <a:picLocks noChangeAspect="1" noChangeArrowheads="1"/>
            </p:cNvPicPr>
            <p:nvPr/>
          </p:nvPicPr>
          <p:blipFill>
            <a:blip r:embed="rId6" cstate="print">
              <a:clrChange>
                <a:clrFrom>
                  <a:srgbClr val="000000">
                    <a:alpha val="0"/>
                  </a:srgbClr>
                </a:clrFrom>
                <a:clrTo>
                  <a:srgbClr val="000000">
                    <a:alpha val="0"/>
                  </a:srgbClr>
                </a:clrTo>
              </a:clrChange>
              <a:extLst>
                <a:ext uri="{BEBA8EAE-BF5A-486C-A8C5-ECC9F3942E4B}">
                  <a14:imgProps xmlns:a14="http://schemas.microsoft.com/office/drawing/2010/main" xmlns="">
                    <a14:imgLayer r:embed="rId7">
                      <a14:imgEffect>
                        <a14:backgroundRemoval t="10000" b="90000" l="10000" r="90000"/>
                      </a14:imgEffect>
                    </a14:imgLayer>
                  </a14:imgProps>
                </a:ext>
                <a:ext uri="{28A0092B-C50C-407E-A947-70E740481C1C}">
                  <a14:useLocalDpi xmlns:a14="http://schemas.microsoft.com/office/drawing/2010/main" xmlns="" val="0"/>
                </a:ext>
              </a:extLst>
            </a:blip>
            <a:srcRect/>
            <a:stretch>
              <a:fillRect/>
            </a:stretch>
          </p:blipFill>
          <p:spPr bwMode="auto">
            <a:xfrm rot="20176648">
              <a:off x="5574585" y="5327433"/>
              <a:ext cx="2087406" cy="115967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grpSp>
      <p:sp>
        <p:nvSpPr>
          <p:cNvPr id="2" name="Right Arrow 1"/>
          <p:cNvSpPr/>
          <p:nvPr/>
        </p:nvSpPr>
        <p:spPr>
          <a:xfrm>
            <a:off x="683568" y="3589387"/>
            <a:ext cx="2100194" cy="295176"/>
          </a:xfrm>
          <a:prstGeom prst="rightArrow">
            <a:avLst/>
          </a:prstGeom>
        </p:spPr>
        <p:style>
          <a:lnRef idx="1">
            <a:schemeClr val="accent3"/>
          </a:lnRef>
          <a:fillRef idx="3">
            <a:schemeClr val="accent3"/>
          </a:fillRef>
          <a:effectRef idx="2">
            <a:schemeClr val="accent3"/>
          </a:effectRef>
          <a:fontRef idx="minor">
            <a:schemeClr val="lt1"/>
          </a:fontRef>
        </p:style>
        <p:txBody>
          <a:bodyPr rtlCol="0" anchor="ctr"/>
          <a:lstStyle/>
          <a:p>
            <a:pPr algn="ctr"/>
            <a:endParaRPr lang="en-GB"/>
          </a:p>
        </p:txBody>
      </p:sp>
      <p:pic>
        <p:nvPicPr>
          <p:cNvPr id="22" name="Picture 3" descr="BiodiversityDataJournal-Cover.jpg"/>
          <p:cNvPicPr>
            <a:picLocks noChangeAspect="1"/>
          </p:cNvPicPr>
          <p:nvPr/>
        </p:nvPicPr>
        <p:blipFill>
          <a:blip r:embed="rId8" cstate="print">
            <a:extLst>
              <a:ext uri="{28A0092B-C50C-407E-A947-70E740481C1C}">
                <a14:useLocalDpi xmlns:a14="http://schemas.microsoft.com/office/drawing/2010/main" xmlns="" val="0"/>
              </a:ext>
            </a:extLst>
          </a:blip>
          <a:srcRect/>
          <a:stretch>
            <a:fillRect/>
          </a:stretch>
        </p:blipFill>
        <p:spPr bwMode="auto">
          <a:xfrm rot="1533434">
            <a:off x="3232382" y="2939310"/>
            <a:ext cx="613398" cy="93904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3" name="Rectangle 2"/>
          <p:cNvSpPr txBox="1">
            <a:spLocks noChangeArrowheads="1"/>
          </p:cNvSpPr>
          <p:nvPr/>
        </p:nvSpPr>
        <p:spPr bwMode="auto">
          <a:xfrm>
            <a:off x="854075" y="115888"/>
            <a:ext cx="8280400" cy="4921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ct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eaLnBrk="1" hangingPunct="1"/>
            <a:r>
              <a:rPr lang="en-US" sz="3200" b="1" dirty="0">
                <a:ea typeface="ＭＳ Ｐゴシック" pitchFamily="34" charset="-128"/>
              </a:rPr>
              <a:t>The four nodes of </a:t>
            </a:r>
            <a:r>
              <a:rPr lang="en-US" sz="3200" b="1" dirty="0" smtClean="0">
                <a:ea typeface="ＭＳ Ｐゴシック" pitchFamily="34" charset="-128"/>
              </a:rPr>
              <a:t>data cycle</a:t>
            </a:r>
            <a:endParaRPr lang="en-US" sz="3200" b="1" dirty="0">
              <a:ea typeface="ＭＳ Ｐゴシック" pitchFamily="34" charset="-128"/>
            </a:endParaRPr>
          </a:p>
        </p:txBody>
      </p:sp>
    </p:spTree>
    <p:extLst>
      <p:ext uri="{BB962C8B-B14F-4D97-AF65-F5344CB8AC3E}">
        <p14:creationId xmlns:p14="http://schemas.microsoft.com/office/powerpoint/2010/main" xmlns="" val="1038228297"/>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txBox="1">
            <a:spLocks noChangeArrowheads="1"/>
          </p:cNvSpPr>
          <p:nvPr/>
        </p:nvSpPr>
        <p:spPr bwMode="auto">
          <a:xfrm>
            <a:off x="336550" y="44624"/>
            <a:ext cx="8807450" cy="4921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eaLnBrk="1" hangingPunct="1"/>
            <a:r>
              <a:rPr lang="en-US" sz="3200" b="1" dirty="0" smtClean="0">
                <a:ea typeface="ＭＳ Ｐゴシック" pitchFamily="34" charset="-128"/>
              </a:rPr>
              <a:t>Submission &amp; enhanced peer review</a:t>
            </a:r>
            <a:endParaRPr lang="en-US" sz="3200" b="1" dirty="0">
              <a:ea typeface="ＭＳ Ｐゴシック" pitchFamily="34" charset="-128"/>
            </a:endParaRPr>
          </a:p>
        </p:txBody>
      </p:sp>
      <p:sp>
        <p:nvSpPr>
          <p:cNvPr id="5" name="Content Placeholder 2"/>
          <p:cNvSpPr txBox="1">
            <a:spLocks/>
          </p:cNvSpPr>
          <p:nvPr/>
        </p:nvSpPr>
        <p:spPr bwMode="auto">
          <a:xfrm>
            <a:off x="458788" y="1600200"/>
            <a:ext cx="7785620" cy="3613150"/>
          </a:xfrm>
          <a:prstGeom prst="rect">
            <a:avLst/>
          </a:prstGeo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marL="342900" indent="-342900" algn="l" rtl="0"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eaLnBrk="1" hangingPunct="1">
              <a:lnSpc>
                <a:spcPct val="240000"/>
              </a:lnSpc>
            </a:pPr>
            <a:r>
              <a:rPr lang="en-GB" sz="2400" b="1" dirty="0" smtClean="0"/>
              <a:t>Manuscript data validation</a:t>
            </a:r>
          </a:p>
          <a:p>
            <a:pPr eaLnBrk="1" hangingPunct="1">
              <a:lnSpc>
                <a:spcPct val="240000"/>
              </a:lnSpc>
            </a:pPr>
            <a:r>
              <a:rPr lang="en-GB" sz="2400" b="1" dirty="0" smtClean="0"/>
              <a:t>One-click submission to BDJ</a:t>
            </a:r>
          </a:p>
          <a:p>
            <a:pPr eaLnBrk="1" hangingPunct="1">
              <a:lnSpc>
                <a:spcPct val="240000"/>
              </a:lnSpc>
            </a:pPr>
            <a:r>
              <a:rPr lang="en-GB" sz="2400" b="1" dirty="0" smtClean="0"/>
              <a:t>Traditional peer review and optional panel/public review</a:t>
            </a:r>
            <a:endParaRPr lang="en-GB" sz="2000" b="1" dirty="0" smtClean="0"/>
          </a:p>
          <a:p>
            <a:pPr eaLnBrk="1" hangingPunct="1"/>
            <a:endParaRPr lang="en-GB" sz="2400" dirty="0" smtClean="0"/>
          </a:p>
        </p:txBody>
      </p:sp>
    </p:spTree>
    <p:extLst>
      <p:ext uri="{BB962C8B-B14F-4D97-AF65-F5344CB8AC3E}">
        <p14:creationId xmlns:p14="http://schemas.microsoft.com/office/powerpoint/2010/main" xmlns="" val="34917577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bg/>
                                          </p:spTgt>
                                        </p:tgtEl>
                                        <p:attrNameLst>
                                          <p:attrName>style.visibility</p:attrName>
                                        </p:attrNameLst>
                                      </p:cBhvr>
                                      <p:to>
                                        <p:strVal val="visible"/>
                                      </p:to>
                                    </p:set>
                                    <p:animEffect transition="in" filter="fade">
                                      <p:cBhvr>
                                        <p:cTn id="7" dur="500"/>
                                        <p:tgtEl>
                                          <p:spTgt spid="5">
                                            <p:bg/>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xEl>
                                              <p:pRg st="0" end="0"/>
                                            </p:txEl>
                                          </p:spTgt>
                                        </p:tgtEl>
                                        <p:attrNameLst>
                                          <p:attrName>style.visibility</p:attrName>
                                        </p:attrNameLst>
                                      </p:cBhvr>
                                      <p:to>
                                        <p:strVal val="visible"/>
                                      </p:to>
                                    </p:set>
                                    <p:animEffect transition="in" filter="fade">
                                      <p:cBhvr>
                                        <p:cTn id="12" dur="500"/>
                                        <p:tgtEl>
                                          <p:spTgt spid="5">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5">
                                            <p:txEl>
                                              <p:pRg st="1" end="1"/>
                                            </p:txEl>
                                          </p:spTgt>
                                        </p:tgtEl>
                                        <p:attrNameLst>
                                          <p:attrName>style.visibility</p:attrName>
                                        </p:attrNameLst>
                                      </p:cBhvr>
                                      <p:to>
                                        <p:strVal val="visible"/>
                                      </p:to>
                                    </p:set>
                                    <p:animEffect transition="in" filter="fade">
                                      <p:cBhvr>
                                        <p:cTn id="17" dur="500"/>
                                        <p:tgtEl>
                                          <p:spTgt spid="5">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5">
                                            <p:txEl>
                                              <p:pRg st="2" end="2"/>
                                            </p:txEl>
                                          </p:spTgt>
                                        </p:tgtEl>
                                        <p:attrNameLst>
                                          <p:attrName>style.visibility</p:attrName>
                                        </p:attrNameLst>
                                      </p:cBhvr>
                                      <p:to>
                                        <p:strVal val="visible"/>
                                      </p:to>
                                    </p:set>
                                    <p:animEffect transition="in" filter="fade">
                                      <p:cBhvr>
                                        <p:cTn id="22" dur="500"/>
                                        <p:tgtEl>
                                          <p:spTgt spid="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p:cNvSpPr>
            <a:spLocks noGrp="1"/>
          </p:cNvSpPr>
          <p:nvPr>
            <p:ph type="title" idx="4294967295"/>
          </p:nvPr>
        </p:nvSpPr>
        <p:spPr>
          <a:xfrm>
            <a:off x="2486025" y="82550"/>
            <a:ext cx="6623050" cy="538163"/>
          </a:xfrm>
          <a:prstGeom prst="rect">
            <a:avLst/>
          </a:prstGeom>
        </p:spPr>
        <p:txBody>
          <a:bodyPr>
            <a:normAutofit fontScale="90000"/>
          </a:bodyPr>
          <a:lstStyle/>
          <a:p>
            <a:pPr algn="r" eaLnBrk="1" fontAlgn="auto" hangingPunct="1">
              <a:spcAft>
                <a:spcPts val="0"/>
              </a:spcAft>
              <a:defRPr/>
            </a:pPr>
            <a:r>
              <a:rPr lang="en-US" sz="3200" b="1" spc="300" dirty="0" smtClean="0"/>
              <a:t>The workflow</a:t>
            </a:r>
            <a:endParaRPr lang="bg-BG" sz="3200" b="1" spc="300" dirty="0"/>
          </a:p>
        </p:txBody>
      </p:sp>
      <p:grpSp>
        <p:nvGrpSpPr>
          <p:cNvPr id="2" name="Group 26"/>
          <p:cNvGrpSpPr>
            <a:grpSpLocks/>
          </p:cNvGrpSpPr>
          <p:nvPr/>
        </p:nvGrpSpPr>
        <p:grpSpPr bwMode="auto">
          <a:xfrm>
            <a:off x="5857875" y="2435225"/>
            <a:ext cx="3140075" cy="1649413"/>
            <a:chOff x="5857875" y="2435225"/>
            <a:chExt cx="3140075" cy="1649413"/>
          </a:xfrm>
        </p:grpSpPr>
        <p:sp>
          <p:nvSpPr>
            <p:cNvPr id="13" name="_s1030"/>
            <p:cNvSpPr>
              <a:spLocks noChangeArrowheads="1"/>
            </p:cNvSpPr>
            <p:nvPr/>
          </p:nvSpPr>
          <p:spPr bwMode="auto">
            <a:xfrm>
              <a:off x="5857875" y="3349625"/>
              <a:ext cx="3140075" cy="735013"/>
            </a:xfrm>
            <a:prstGeom prst="roundRect">
              <a:avLst>
                <a:gd name="adj" fmla="val 16667"/>
              </a:avLst>
            </a:prstGeom>
            <a:ln>
              <a:headEnd/>
              <a:tailEnd/>
            </a:ln>
          </p:spPr>
          <p:style>
            <a:lnRef idx="1">
              <a:schemeClr val="accent3"/>
            </a:lnRef>
            <a:fillRef idx="2">
              <a:schemeClr val="accent3"/>
            </a:fillRef>
            <a:effectRef idx="1">
              <a:schemeClr val="accent3"/>
            </a:effectRef>
            <a:fontRef idx="minor">
              <a:schemeClr val="dk1"/>
            </a:fontRef>
          </p:style>
          <p:txBody>
            <a:bodyPr wrap="none" lIns="62962" tIns="31481" rIns="62962" bIns="31481" anchor="ctr"/>
            <a:lstStyle/>
            <a:p>
              <a:pPr algn="ctr" fontAlgn="auto">
                <a:spcBef>
                  <a:spcPts val="0"/>
                </a:spcBef>
                <a:spcAft>
                  <a:spcPts val="0"/>
                </a:spcAft>
                <a:defRPr/>
              </a:pPr>
              <a:r>
                <a:rPr lang="en-US" b="1" cap="all" dirty="0">
                  <a:solidFill>
                    <a:schemeClr val="tx1"/>
                  </a:solidFill>
                </a:rPr>
                <a:t>MANUSCRIPT published</a:t>
              </a:r>
            </a:p>
            <a:p>
              <a:pPr algn="ctr" fontAlgn="auto">
                <a:spcBef>
                  <a:spcPts val="0"/>
                </a:spcBef>
                <a:spcAft>
                  <a:spcPts val="0"/>
                </a:spcAft>
                <a:defRPr/>
              </a:pPr>
              <a:r>
                <a:rPr lang="en-US" b="1" cap="all" dirty="0">
                  <a:solidFill>
                    <a:schemeClr val="tx1"/>
                  </a:solidFill>
                </a:rPr>
                <a:t>(XML, PDF) </a:t>
              </a:r>
              <a:endParaRPr lang="bg-BG" b="1" cap="all" dirty="0">
                <a:solidFill>
                  <a:schemeClr val="tx1"/>
                </a:solidFill>
              </a:endParaRPr>
            </a:p>
          </p:txBody>
        </p:sp>
        <p:cxnSp>
          <p:nvCxnSpPr>
            <p:cNvPr id="46126" name="Straight Arrow Connector 14"/>
            <p:cNvCxnSpPr>
              <a:cxnSpLocks noChangeShapeType="1"/>
              <a:stCxn id="11" idx="2"/>
              <a:endCxn id="13" idx="0"/>
            </p:cNvCxnSpPr>
            <p:nvPr/>
          </p:nvCxnSpPr>
          <p:spPr bwMode="auto">
            <a:xfrm>
              <a:off x="7424738" y="2435225"/>
              <a:ext cx="3175" cy="914400"/>
            </a:xfrm>
            <a:prstGeom prst="straightConnector1">
              <a:avLst/>
            </a:prstGeom>
            <a:noFill/>
            <a:ln w="38100" algn="ctr">
              <a:solidFill>
                <a:schemeClr val="tx1"/>
              </a:solidFill>
              <a:round/>
              <a:headEnd/>
              <a:tailEnd type="arrow" w="med" len="med"/>
            </a:ln>
            <a:extLst>
              <a:ext uri="{909E8E84-426E-40DD-AFC4-6F175D3DCCD1}">
                <a14:hiddenFill xmlns:a14="http://schemas.microsoft.com/office/drawing/2010/main" xmlns="">
                  <a:noFill/>
                </a14:hiddenFill>
              </a:ext>
            </a:extLst>
          </p:spPr>
        </p:cxnSp>
      </p:grpSp>
      <p:grpSp>
        <p:nvGrpSpPr>
          <p:cNvPr id="3" name="Group 25"/>
          <p:cNvGrpSpPr>
            <a:grpSpLocks/>
          </p:cNvGrpSpPr>
          <p:nvPr/>
        </p:nvGrpSpPr>
        <p:grpSpPr bwMode="auto">
          <a:xfrm>
            <a:off x="4343400" y="1166813"/>
            <a:ext cx="4651375" cy="1268412"/>
            <a:chOff x="4343400" y="1166813"/>
            <a:chExt cx="4651375" cy="1268412"/>
          </a:xfrm>
        </p:grpSpPr>
        <p:sp>
          <p:nvSpPr>
            <p:cNvPr id="11" name="_s1030"/>
            <p:cNvSpPr>
              <a:spLocks noChangeArrowheads="1"/>
            </p:cNvSpPr>
            <p:nvPr/>
          </p:nvSpPr>
          <p:spPr bwMode="auto">
            <a:xfrm>
              <a:off x="5854700" y="1203325"/>
              <a:ext cx="3140075" cy="1231900"/>
            </a:xfrm>
            <a:prstGeom prst="roundRect">
              <a:avLst>
                <a:gd name="adj" fmla="val 16667"/>
              </a:avLst>
            </a:prstGeom>
            <a:ln>
              <a:headEnd/>
              <a:tailEnd/>
            </a:ln>
          </p:spPr>
          <p:style>
            <a:lnRef idx="2">
              <a:schemeClr val="accent1"/>
            </a:lnRef>
            <a:fillRef idx="1">
              <a:schemeClr val="lt1"/>
            </a:fillRef>
            <a:effectRef idx="0">
              <a:schemeClr val="accent1"/>
            </a:effectRef>
            <a:fontRef idx="minor">
              <a:schemeClr val="dk1"/>
            </a:fontRef>
          </p:style>
          <p:txBody>
            <a:bodyPr wrap="none" lIns="62962" tIns="31481" rIns="62962" bIns="31481" anchor="ctr"/>
            <a:lstStyle/>
            <a:p>
              <a:pPr algn="ctr" fontAlgn="auto">
                <a:spcBef>
                  <a:spcPts val="0"/>
                </a:spcBef>
                <a:spcAft>
                  <a:spcPts val="0"/>
                </a:spcAft>
                <a:defRPr/>
              </a:pPr>
              <a:r>
                <a:rPr lang="en-US" b="1" cap="all" dirty="0">
                  <a:solidFill>
                    <a:schemeClr val="tx1"/>
                  </a:solidFill>
                </a:rPr>
                <a:t>PENSOFT JOURNAL SYSTEM </a:t>
              </a:r>
            </a:p>
            <a:p>
              <a:pPr algn="ctr" fontAlgn="auto">
                <a:spcBef>
                  <a:spcPts val="0"/>
                </a:spcBef>
                <a:spcAft>
                  <a:spcPts val="0"/>
                </a:spcAft>
                <a:defRPr/>
              </a:pPr>
              <a:r>
                <a:rPr lang="en-US" cap="all" dirty="0">
                  <a:solidFill>
                    <a:schemeClr val="tx1"/>
                  </a:solidFill>
                </a:rPr>
                <a:t>(PJS 2.0) </a:t>
              </a:r>
              <a:endParaRPr lang="bg-BG" cap="all" dirty="0">
                <a:solidFill>
                  <a:schemeClr val="tx1"/>
                </a:solidFill>
              </a:endParaRPr>
            </a:p>
          </p:txBody>
        </p:sp>
        <p:cxnSp>
          <p:nvCxnSpPr>
            <p:cNvPr id="16" name="Straight Arrow Connector 15"/>
            <p:cNvCxnSpPr>
              <a:cxnSpLocks noChangeShapeType="1"/>
            </p:cNvCxnSpPr>
            <p:nvPr/>
          </p:nvCxnSpPr>
          <p:spPr bwMode="auto">
            <a:xfrm flipV="1">
              <a:off x="4343400" y="1808163"/>
              <a:ext cx="1411288" cy="0"/>
            </a:xfrm>
            <a:prstGeom prst="straightConnector1">
              <a:avLst/>
            </a:prstGeom>
            <a:ln>
              <a:headEnd/>
              <a:tailEnd type="arrow" w="med" len="med"/>
            </a:ln>
          </p:spPr>
          <p:style>
            <a:lnRef idx="3">
              <a:schemeClr val="dk1"/>
            </a:lnRef>
            <a:fillRef idx="0">
              <a:schemeClr val="dk1"/>
            </a:fillRef>
            <a:effectRef idx="2">
              <a:schemeClr val="dk1"/>
            </a:effectRef>
            <a:fontRef idx="minor">
              <a:schemeClr val="tx1"/>
            </a:fontRef>
          </p:style>
        </p:cxnSp>
        <p:sp>
          <p:nvSpPr>
            <p:cNvPr id="46124" name="Rectangle 17"/>
            <p:cNvSpPr>
              <a:spLocks noChangeArrowheads="1"/>
            </p:cNvSpPr>
            <p:nvPr/>
          </p:nvSpPr>
          <p:spPr bwMode="auto">
            <a:xfrm>
              <a:off x="4352925" y="1166813"/>
              <a:ext cx="1322388" cy="5857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p>
              <a:pPr algn="ctr"/>
              <a:r>
                <a:rPr lang="en-US" sz="1600">
                  <a:latin typeface="Calibri" pitchFamily="34" charset="0"/>
                </a:rPr>
                <a:t>XML submission</a:t>
              </a:r>
              <a:endParaRPr lang="bg-BG">
                <a:latin typeface="Calibri" pitchFamily="34" charset="0"/>
              </a:endParaRPr>
            </a:p>
          </p:txBody>
        </p:sp>
      </p:grpSp>
      <p:grpSp>
        <p:nvGrpSpPr>
          <p:cNvPr id="4" name="Group 24"/>
          <p:cNvGrpSpPr>
            <a:grpSpLocks/>
          </p:cNvGrpSpPr>
          <p:nvPr/>
        </p:nvGrpSpPr>
        <p:grpSpPr bwMode="auto">
          <a:xfrm>
            <a:off x="1460500" y="1235075"/>
            <a:ext cx="2806700" cy="1209675"/>
            <a:chOff x="1461181" y="1235075"/>
            <a:chExt cx="2806019" cy="1209675"/>
          </a:xfrm>
        </p:grpSpPr>
        <p:grpSp>
          <p:nvGrpSpPr>
            <p:cNvPr id="46118" name="Group 23"/>
            <p:cNvGrpSpPr>
              <a:grpSpLocks/>
            </p:cNvGrpSpPr>
            <p:nvPr/>
          </p:nvGrpSpPr>
          <p:grpSpPr bwMode="auto">
            <a:xfrm>
              <a:off x="1461181" y="1235075"/>
              <a:ext cx="2806019" cy="1209675"/>
              <a:chOff x="1461181" y="1235075"/>
              <a:chExt cx="2806019" cy="1209675"/>
            </a:xfrm>
          </p:grpSpPr>
          <p:sp>
            <p:nvSpPr>
              <p:cNvPr id="12" name="_s1030"/>
              <p:cNvSpPr>
                <a:spLocks noChangeArrowheads="1"/>
              </p:cNvSpPr>
              <p:nvPr/>
            </p:nvSpPr>
            <p:spPr bwMode="auto">
              <a:xfrm>
                <a:off x="1867482" y="1235075"/>
                <a:ext cx="2399718" cy="1209675"/>
              </a:xfrm>
              <a:prstGeom prst="roundRect">
                <a:avLst>
                  <a:gd name="adj" fmla="val 16667"/>
                </a:avLst>
              </a:prstGeom>
              <a:ln>
                <a:headEnd/>
                <a:tailEnd/>
              </a:ln>
            </p:spPr>
            <p:style>
              <a:lnRef idx="2">
                <a:schemeClr val="accent3"/>
              </a:lnRef>
              <a:fillRef idx="1">
                <a:schemeClr val="lt1"/>
              </a:fillRef>
              <a:effectRef idx="0">
                <a:schemeClr val="accent3"/>
              </a:effectRef>
              <a:fontRef idx="minor">
                <a:schemeClr val="dk1"/>
              </a:fontRef>
            </p:style>
            <p:txBody>
              <a:bodyPr wrap="none" lIns="62962" tIns="31481" rIns="62962" bIns="31481" anchor="ctr"/>
              <a:lstStyle/>
              <a:p>
                <a:pPr algn="r" fontAlgn="auto">
                  <a:spcBef>
                    <a:spcPts val="0"/>
                  </a:spcBef>
                  <a:spcAft>
                    <a:spcPts val="0"/>
                  </a:spcAft>
                  <a:defRPr/>
                </a:pPr>
                <a:r>
                  <a:rPr lang="en-US" b="1" cap="all" dirty="0">
                    <a:solidFill>
                      <a:srgbClr val="FFC000"/>
                    </a:solidFill>
                  </a:rPr>
                  <a:t> </a:t>
                </a:r>
                <a:r>
                  <a:rPr lang="en-US" b="1" cap="all" dirty="0">
                    <a:solidFill>
                      <a:srgbClr val="8BA452"/>
                    </a:solidFill>
                  </a:rPr>
                  <a:t>Scratchpads</a:t>
                </a:r>
                <a:endParaRPr lang="bg-BG" b="1" cap="all" dirty="0">
                  <a:solidFill>
                    <a:srgbClr val="8BA452"/>
                  </a:solidFill>
                </a:endParaRPr>
              </a:p>
            </p:txBody>
          </p:sp>
          <p:cxnSp>
            <p:nvCxnSpPr>
              <p:cNvPr id="51" name="Straight Arrow Connector 50"/>
              <p:cNvCxnSpPr>
                <a:cxnSpLocks noChangeShapeType="1"/>
                <a:endCxn id="12" idx="1"/>
              </p:cNvCxnSpPr>
              <p:nvPr/>
            </p:nvCxnSpPr>
            <p:spPr bwMode="auto">
              <a:xfrm>
                <a:off x="1461181" y="1839913"/>
                <a:ext cx="406301" cy="0"/>
              </a:xfrm>
              <a:prstGeom prst="straightConnector1">
                <a:avLst/>
              </a:prstGeom>
              <a:ln>
                <a:headEnd/>
                <a:tailEnd type="arrow" w="med" len="med"/>
              </a:ln>
            </p:spPr>
            <p:style>
              <a:lnRef idx="3">
                <a:schemeClr val="dk1"/>
              </a:lnRef>
              <a:fillRef idx="0">
                <a:schemeClr val="dk1"/>
              </a:fillRef>
              <a:effectRef idx="2">
                <a:schemeClr val="dk1"/>
              </a:effectRef>
              <a:fontRef idx="minor">
                <a:schemeClr val="tx1"/>
              </a:fontRef>
            </p:style>
          </p:cxnSp>
        </p:grpSp>
        <p:pic>
          <p:nvPicPr>
            <p:cNvPr id="46119" name="Picture 60"/>
            <p:cNvPicPr>
              <a:picLocks noChangeAspect="1" noChangeArrowheads="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xmlns="" val="0"/>
                </a:ext>
              </a:extLst>
            </a:blip>
            <a:srcRect/>
            <a:stretch>
              <a:fillRect/>
            </a:stretch>
          </p:blipFill>
          <p:spPr bwMode="auto">
            <a:xfrm>
              <a:off x="2001838" y="1508125"/>
              <a:ext cx="620712" cy="6207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grpSp>
        <p:nvGrpSpPr>
          <p:cNvPr id="6" name="Group 20"/>
          <p:cNvGrpSpPr>
            <a:grpSpLocks/>
          </p:cNvGrpSpPr>
          <p:nvPr/>
        </p:nvGrpSpPr>
        <p:grpSpPr bwMode="auto">
          <a:xfrm>
            <a:off x="147638" y="938213"/>
            <a:ext cx="1222375" cy="1770062"/>
            <a:chOff x="544513" y="873125"/>
            <a:chExt cx="1223962" cy="1770063"/>
          </a:xfrm>
        </p:grpSpPr>
        <p:pic>
          <p:nvPicPr>
            <p:cNvPr id="46115" name="Picture 3"/>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971550" y="873125"/>
              <a:ext cx="796925" cy="7731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46116" name="Picture 3"/>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971550" y="1870075"/>
              <a:ext cx="796925" cy="7731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46117" name="TextBox 71"/>
            <p:cNvSpPr txBox="1">
              <a:spLocks noChangeArrowheads="1"/>
            </p:cNvSpPr>
            <p:nvPr/>
          </p:nvSpPr>
          <p:spPr bwMode="auto">
            <a:xfrm rot="-5400000">
              <a:off x="32544" y="1585119"/>
              <a:ext cx="1423988" cy="4000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GB" sz="2000" b="1">
                  <a:latin typeface="Calibri" pitchFamily="34" charset="0"/>
                </a:rPr>
                <a:t>Community</a:t>
              </a:r>
              <a:endParaRPr lang="en-GB" b="1">
                <a:latin typeface="Calibri" pitchFamily="34" charset="0"/>
              </a:endParaRPr>
            </a:p>
          </p:txBody>
        </p:sp>
      </p:grpSp>
      <p:grpSp>
        <p:nvGrpSpPr>
          <p:cNvPr id="7" name="Group 27"/>
          <p:cNvGrpSpPr>
            <a:grpSpLocks/>
          </p:cNvGrpSpPr>
          <p:nvPr/>
        </p:nvGrpSpPr>
        <p:grpSpPr bwMode="auto">
          <a:xfrm>
            <a:off x="7080250" y="4084638"/>
            <a:ext cx="2063750" cy="2462212"/>
            <a:chOff x="7080250" y="4084638"/>
            <a:chExt cx="2063750" cy="2462212"/>
          </a:xfrm>
        </p:grpSpPr>
        <p:pic>
          <p:nvPicPr>
            <p:cNvPr id="46111" name="Picture 44"/>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8539163" y="5857875"/>
              <a:ext cx="487362" cy="688975"/>
            </a:xfrm>
            <a:prstGeom prst="rect">
              <a:avLst/>
            </a:prstGeom>
            <a:noFill/>
            <a:ln w="9525" algn="ctr">
              <a:solidFill>
                <a:schemeClr val="bg1"/>
              </a:solidFill>
              <a:miter lim="800000"/>
              <a:headEnd/>
              <a:tailEnd/>
            </a:ln>
            <a:extLst>
              <a:ext uri="{909E8E84-426E-40DD-AFC4-6F175D3DCCD1}">
                <a14:hiddenFill xmlns:a14="http://schemas.microsoft.com/office/drawing/2010/main" xmlns="">
                  <a:solidFill>
                    <a:srgbClr val="FFFFFF"/>
                  </a:solidFill>
                </a14:hiddenFill>
              </a:ext>
            </a:extLst>
          </p:spPr>
        </p:pic>
        <p:sp>
          <p:nvSpPr>
            <p:cNvPr id="45" name="_s1030"/>
            <p:cNvSpPr>
              <a:spLocks noChangeArrowheads="1"/>
            </p:cNvSpPr>
            <p:nvPr/>
          </p:nvSpPr>
          <p:spPr bwMode="auto">
            <a:xfrm>
              <a:off x="7080250" y="5402263"/>
              <a:ext cx="2063750" cy="381000"/>
            </a:xfrm>
            <a:prstGeom prst="roundRect">
              <a:avLst>
                <a:gd name="adj" fmla="val 16667"/>
              </a:avLst>
            </a:prstGeom>
            <a:solidFill>
              <a:schemeClr val="bg2">
                <a:lumMod val="50000"/>
                <a:lumOff val="50000"/>
              </a:schemeClr>
            </a:solidFill>
            <a:ln w="9525">
              <a:solidFill>
                <a:schemeClr val="tx1"/>
              </a:solidFill>
              <a:round/>
              <a:headEnd/>
              <a:tailEnd/>
            </a:ln>
          </p:spPr>
          <p:txBody>
            <a:bodyPr wrap="none" lIns="62962" tIns="31481" rIns="62962" bIns="31481" anchor="ctr"/>
            <a:lstStyle/>
            <a:p>
              <a:pPr algn="ctr" fontAlgn="auto">
                <a:spcBef>
                  <a:spcPts val="0"/>
                </a:spcBef>
                <a:spcAft>
                  <a:spcPts val="0"/>
                </a:spcAft>
                <a:defRPr/>
              </a:pPr>
              <a:r>
                <a:rPr lang="bg-BG" sz="1600" b="1" dirty="0">
                  <a:latin typeface="+mn-lt"/>
                  <a:cs typeface="+mn-cs"/>
                </a:rPr>
                <a:t>Taxon names</a:t>
              </a:r>
            </a:p>
          </p:txBody>
        </p:sp>
        <p:pic>
          <p:nvPicPr>
            <p:cNvPr id="46113" name="Picture 6"/>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7364412" y="5857875"/>
              <a:ext cx="1096019" cy="6715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cxnSp>
          <p:nvCxnSpPr>
            <p:cNvPr id="46114" name="Straight Arrow Connector 32"/>
            <p:cNvCxnSpPr>
              <a:cxnSpLocks noChangeShapeType="1"/>
              <a:stCxn id="13" idx="2"/>
              <a:endCxn id="45" idx="0"/>
            </p:cNvCxnSpPr>
            <p:nvPr/>
          </p:nvCxnSpPr>
          <p:spPr bwMode="auto">
            <a:xfrm>
              <a:off x="7427913" y="4084638"/>
              <a:ext cx="684212" cy="1317625"/>
            </a:xfrm>
            <a:prstGeom prst="straightConnector1">
              <a:avLst/>
            </a:prstGeom>
            <a:noFill/>
            <a:ln w="38100" algn="ctr">
              <a:solidFill>
                <a:schemeClr val="tx1"/>
              </a:solidFill>
              <a:round/>
              <a:headEnd/>
              <a:tailEnd type="arrow" w="med" len="med"/>
            </a:ln>
            <a:extLst>
              <a:ext uri="{909E8E84-426E-40DD-AFC4-6F175D3DCCD1}">
                <a14:hiddenFill xmlns:a14="http://schemas.microsoft.com/office/drawing/2010/main" xmlns="">
                  <a:noFill/>
                </a14:hiddenFill>
              </a:ext>
            </a:extLst>
          </p:spPr>
        </p:cxnSp>
      </p:grpSp>
      <p:grpSp>
        <p:nvGrpSpPr>
          <p:cNvPr id="8" name="Group 29"/>
          <p:cNvGrpSpPr>
            <a:grpSpLocks/>
          </p:cNvGrpSpPr>
          <p:nvPr/>
        </p:nvGrpSpPr>
        <p:grpSpPr bwMode="auto">
          <a:xfrm>
            <a:off x="2895600" y="4084638"/>
            <a:ext cx="4532313" cy="2374900"/>
            <a:chOff x="2895600" y="4084638"/>
            <a:chExt cx="4532313" cy="2374900"/>
          </a:xfrm>
        </p:grpSpPr>
        <p:pic>
          <p:nvPicPr>
            <p:cNvPr id="46108" name="Picture 2" descr="gbif_05"/>
            <p:cNvPicPr>
              <a:picLocks noChangeAspect="1" noChangeArrowheads="1"/>
            </p:cNvPicPr>
            <p:nvPr/>
          </p:nvPicPr>
          <p:blipFill>
            <a:blip r:embed="rId6" cstate="print">
              <a:extLst>
                <a:ext uri="{28A0092B-C50C-407E-A947-70E740481C1C}">
                  <a14:useLocalDpi xmlns:a14="http://schemas.microsoft.com/office/drawing/2010/main" xmlns="" val="0"/>
                </a:ext>
              </a:extLst>
            </a:blip>
            <a:srcRect r="25616"/>
            <a:stretch>
              <a:fillRect/>
            </a:stretch>
          </p:blipFill>
          <p:spPr bwMode="auto">
            <a:xfrm>
              <a:off x="3328988" y="5927725"/>
              <a:ext cx="577850" cy="531813"/>
            </a:xfrm>
            <a:prstGeom prst="rect">
              <a:avLst/>
            </a:prstGeom>
            <a:noFill/>
            <a:ln w="9525" algn="ctr">
              <a:solidFill>
                <a:schemeClr val="tx1"/>
              </a:solidFill>
              <a:miter lim="800000"/>
              <a:headEnd/>
              <a:tailEnd/>
            </a:ln>
            <a:extLst>
              <a:ext uri="{909E8E84-426E-40DD-AFC4-6F175D3DCCD1}">
                <a14:hiddenFill xmlns:a14="http://schemas.microsoft.com/office/drawing/2010/main" xmlns="">
                  <a:solidFill>
                    <a:srgbClr val="FFFFFF"/>
                  </a:solidFill>
                </a14:hiddenFill>
              </a:ext>
            </a:extLst>
          </p:spPr>
        </p:pic>
        <p:sp>
          <p:nvSpPr>
            <p:cNvPr id="44" name="_s1030"/>
            <p:cNvSpPr>
              <a:spLocks noChangeArrowheads="1"/>
            </p:cNvSpPr>
            <p:nvPr/>
          </p:nvSpPr>
          <p:spPr bwMode="auto">
            <a:xfrm>
              <a:off x="2895600" y="5402263"/>
              <a:ext cx="1497013" cy="381000"/>
            </a:xfrm>
            <a:prstGeom prst="roundRect">
              <a:avLst>
                <a:gd name="adj" fmla="val 16667"/>
              </a:avLst>
            </a:prstGeom>
            <a:solidFill>
              <a:schemeClr val="bg2">
                <a:lumMod val="50000"/>
                <a:lumOff val="50000"/>
              </a:schemeClr>
            </a:solidFill>
            <a:ln w="9525">
              <a:solidFill>
                <a:schemeClr val="tx1"/>
              </a:solidFill>
              <a:round/>
              <a:headEnd/>
              <a:tailEnd/>
            </a:ln>
          </p:spPr>
          <p:txBody>
            <a:bodyPr wrap="none" lIns="62962" tIns="31481" rIns="62962" bIns="31481" anchor="ctr"/>
            <a:lstStyle/>
            <a:p>
              <a:pPr algn="ctr" fontAlgn="auto">
                <a:spcBef>
                  <a:spcPts val="0"/>
                </a:spcBef>
                <a:spcAft>
                  <a:spcPts val="0"/>
                </a:spcAft>
                <a:defRPr/>
              </a:pPr>
              <a:r>
                <a:rPr lang="bg-BG" sz="1600" b="1" dirty="0">
                  <a:latin typeface="+mn-lt"/>
                  <a:cs typeface="+mn-cs"/>
                </a:rPr>
                <a:t>Occurrence data</a:t>
              </a:r>
            </a:p>
          </p:txBody>
        </p:sp>
        <p:cxnSp>
          <p:nvCxnSpPr>
            <p:cNvPr id="46110" name="Straight Arrow Connector 38"/>
            <p:cNvCxnSpPr>
              <a:cxnSpLocks noChangeShapeType="1"/>
              <a:stCxn id="13" idx="2"/>
              <a:endCxn id="44" idx="0"/>
            </p:cNvCxnSpPr>
            <p:nvPr/>
          </p:nvCxnSpPr>
          <p:spPr bwMode="auto">
            <a:xfrm flipH="1">
              <a:off x="3644107" y="4084638"/>
              <a:ext cx="3783806" cy="1317625"/>
            </a:xfrm>
            <a:prstGeom prst="straightConnector1">
              <a:avLst/>
            </a:prstGeom>
            <a:noFill/>
            <a:ln w="38100" algn="ctr">
              <a:solidFill>
                <a:schemeClr val="tx1"/>
              </a:solidFill>
              <a:round/>
              <a:headEnd/>
              <a:tailEnd type="arrow" w="med" len="med"/>
            </a:ln>
            <a:extLst>
              <a:ext uri="{909E8E84-426E-40DD-AFC4-6F175D3DCCD1}">
                <a14:hiddenFill xmlns:a14="http://schemas.microsoft.com/office/drawing/2010/main" xmlns="">
                  <a:noFill/>
                </a14:hiddenFill>
              </a:ext>
            </a:extLst>
          </p:spPr>
        </p:cxnSp>
      </p:grpSp>
      <p:grpSp>
        <p:nvGrpSpPr>
          <p:cNvPr id="9" name="Group 30"/>
          <p:cNvGrpSpPr>
            <a:grpSpLocks/>
          </p:cNvGrpSpPr>
          <p:nvPr/>
        </p:nvGrpSpPr>
        <p:grpSpPr bwMode="auto">
          <a:xfrm>
            <a:off x="1498600" y="4084638"/>
            <a:ext cx="5929313" cy="2344737"/>
            <a:chOff x="1498600" y="4084638"/>
            <a:chExt cx="5929313" cy="2344737"/>
          </a:xfrm>
        </p:grpSpPr>
        <p:sp>
          <p:nvSpPr>
            <p:cNvPr id="56" name="_s1030"/>
            <p:cNvSpPr>
              <a:spLocks noChangeArrowheads="1"/>
            </p:cNvSpPr>
            <p:nvPr/>
          </p:nvSpPr>
          <p:spPr bwMode="auto">
            <a:xfrm>
              <a:off x="1498600" y="5402263"/>
              <a:ext cx="1397000" cy="381000"/>
            </a:xfrm>
            <a:prstGeom prst="roundRect">
              <a:avLst>
                <a:gd name="adj" fmla="val 16667"/>
              </a:avLst>
            </a:prstGeom>
            <a:solidFill>
              <a:schemeClr val="bg2">
                <a:lumMod val="50000"/>
                <a:lumOff val="50000"/>
              </a:schemeClr>
            </a:solidFill>
            <a:ln w="9525">
              <a:solidFill>
                <a:schemeClr val="tx1"/>
              </a:solidFill>
              <a:round/>
              <a:headEnd/>
              <a:tailEnd/>
            </a:ln>
          </p:spPr>
          <p:txBody>
            <a:bodyPr wrap="none" lIns="62962" tIns="31481" rIns="62962" bIns="31481" anchor="ctr"/>
            <a:lstStyle/>
            <a:p>
              <a:pPr algn="ctr" fontAlgn="auto">
                <a:spcBef>
                  <a:spcPts val="0"/>
                </a:spcBef>
                <a:spcAft>
                  <a:spcPts val="0"/>
                </a:spcAft>
                <a:defRPr/>
              </a:pPr>
              <a:r>
                <a:rPr lang="en-GB" sz="1600" b="1" dirty="0">
                  <a:latin typeface="+mn-lt"/>
                  <a:cs typeface="+mn-cs"/>
                </a:rPr>
                <a:t>datasets</a:t>
              </a:r>
              <a:endParaRPr lang="bg-BG" sz="1400" b="1" dirty="0">
                <a:latin typeface="+mn-lt"/>
                <a:cs typeface="+mn-cs"/>
              </a:endParaRPr>
            </a:p>
          </p:txBody>
        </p:sp>
        <p:pic>
          <p:nvPicPr>
            <p:cNvPr id="46106" name="Picture 2" descr="http://www.datadryad.org/themes/Dryad/images/dryadLogo.png"/>
            <p:cNvPicPr>
              <a:picLocks noChangeAspect="1" noChangeArrowheads="1"/>
            </p:cNvPicPr>
            <p:nvPr/>
          </p:nvPicPr>
          <p:blipFill>
            <a:blip r:embed="rId7" cstate="print">
              <a:extLst>
                <a:ext uri="{28A0092B-C50C-407E-A947-70E740481C1C}">
                  <a14:useLocalDpi xmlns:a14="http://schemas.microsoft.com/office/drawing/2010/main" xmlns="" val="0"/>
                </a:ext>
              </a:extLst>
            </a:blip>
            <a:srcRect/>
            <a:stretch>
              <a:fillRect/>
            </a:stretch>
          </p:blipFill>
          <p:spPr bwMode="auto">
            <a:xfrm>
              <a:off x="1732668" y="5988997"/>
              <a:ext cx="928864" cy="44037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cxnSp>
          <p:nvCxnSpPr>
            <p:cNvPr id="46107" name="Straight Arrow Connector 41"/>
            <p:cNvCxnSpPr>
              <a:cxnSpLocks noChangeShapeType="1"/>
              <a:stCxn id="13" idx="2"/>
              <a:endCxn id="56" idx="0"/>
            </p:cNvCxnSpPr>
            <p:nvPr/>
          </p:nvCxnSpPr>
          <p:spPr bwMode="auto">
            <a:xfrm flipH="1">
              <a:off x="2197100" y="4084638"/>
              <a:ext cx="5230813" cy="1317625"/>
            </a:xfrm>
            <a:prstGeom prst="straightConnector1">
              <a:avLst/>
            </a:prstGeom>
            <a:noFill/>
            <a:ln w="38100" algn="ctr">
              <a:solidFill>
                <a:schemeClr val="tx1"/>
              </a:solidFill>
              <a:round/>
              <a:headEnd/>
              <a:tailEnd type="arrow" w="med" len="med"/>
            </a:ln>
            <a:extLst>
              <a:ext uri="{909E8E84-426E-40DD-AFC4-6F175D3DCCD1}">
                <a14:hiddenFill xmlns:a14="http://schemas.microsoft.com/office/drawing/2010/main" xmlns="">
                  <a:noFill/>
                </a14:hiddenFill>
              </a:ext>
            </a:extLst>
          </p:spPr>
        </p:cxnSp>
      </p:grpSp>
      <p:grpSp>
        <p:nvGrpSpPr>
          <p:cNvPr id="14" name="Group 50175"/>
          <p:cNvGrpSpPr>
            <a:grpSpLocks/>
          </p:cNvGrpSpPr>
          <p:nvPr/>
        </p:nvGrpSpPr>
        <p:grpSpPr bwMode="auto">
          <a:xfrm>
            <a:off x="19050" y="4084638"/>
            <a:ext cx="7408863" cy="2344737"/>
            <a:chOff x="19050" y="4084638"/>
            <a:chExt cx="7408863" cy="2344737"/>
          </a:xfrm>
        </p:grpSpPr>
        <p:sp>
          <p:nvSpPr>
            <p:cNvPr id="34" name="_s1030"/>
            <p:cNvSpPr>
              <a:spLocks noChangeArrowheads="1"/>
            </p:cNvSpPr>
            <p:nvPr/>
          </p:nvSpPr>
          <p:spPr bwMode="auto">
            <a:xfrm>
              <a:off x="19050" y="5402263"/>
              <a:ext cx="1479550" cy="381000"/>
            </a:xfrm>
            <a:prstGeom prst="roundRect">
              <a:avLst>
                <a:gd name="adj" fmla="val 16667"/>
              </a:avLst>
            </a:prstGeom>
            <a:solidFill>
              <a:schemeClr val="bg2">
                <a:lumMod val="50000"/>
                <a:lumOff val="50000"/>
              </a:schemeClr>
            </a:solidFill>
            <a:ln w="9525">
              <a:solidFill>
                <a:schemeClr val="tx1"/>
              </a:solidFill>
              <a:round/>
              <a:headEnd/>
              <a:tailEnd/>
            </a:ln>
          </p:spPr>
          <p:txBody>
            <a:bodyPr wrap="none" lIns="62962" tIns="31481" rIns="62962" bIns="31481" anchor="ctr"/>
            <a:lstStyle/>
            <a:p>
              <a:pPr algn="ctr" fontAlgn="auto">
                <a:spcBef>
                  <a:spcPts val="0"/>
                </a:spcBef>
                <a:spcAft>
                  <a:spcPts val="0"/>
                </a:spcAft>
                <a:defRPr/>
              </a:pPr>
              <a:r>
                <a:rPr lang="en-GB" sz="1400" b="1" dirty="0">
                  <a:latin typeface="+mn-lt"/>
                  <a:cs typeface="+mn-cs"/>
                </a:rPr>
                <a:t>Archive</a:t>
              </a:r>
              <a:endParaRPr lang="bg-BG" b="1" dirty="0">
                <a:latin typeface="+mn-lt"/>
                <a:cs typeface="+mn-cs"/>
              </a:endParaRPr>
            </a:p>
          </p:txBody>
        </p:sp>
        <p:pic>
          <p:nvPicPr>
            <p:cNvPr id="46103" name="Picture 4"/>
            <p:cNvPicPr>
              <a:picLocks noChangeAspect="1" noChangeArrowheads="1"/>
            </p:cNvPicPr>
            <p:nvPr/>
          </p:nvPicPr>
          <p:blipFill>
            <a:blip r:embed="rId8" cstate="print">
              <a:extLst>
                <a:ext uri="{28A0092B-C50C-407E-A947-70E740481C1C}">
                  <a14:useLocalDpi xmlns:a14="http://schemas.microsoft.com/office/drawing/2010/main" xmlns="" val="0"/>
                </a:ext>
              </a:extLst>
            </a:blip>
            <a:srcRect/>
            <a:stretch>
              <a:fillRect/>
            </a:stretch>
          </p:blipFill>
          <p:spPr bwMode="auto">
            <a:xfrm>
              <a:off x="311150" y="5975350"/>
              <a:ext cx="895350" cy="4540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cxnSp>
          <p:nvCxnSpPr>
            <p:cNvPr id="46104" name="Straight Arrow Connector 45"/>
            <p:cNvCxnSpPr>
              <a:cxnSpLocks noChangeShapeType="1"/>
              <a:stCxn id="13" idx="2"/>
              <a:endCxn id="34" idx="0"/>
            </p:cNvCxnSpPr>
            <p:nvPr/>
          </p:nvCxnSpPr>
          <p:spPr bwMode="auto">
            <a:xfrm flipH="1">
              <a:off x="758825" y="4084638"/>
              <a:ext cx="6669088" cy="1317625"/>
            </a:xfrm>
            <a:prstGeom prst="straightConnector1">
              <a:avLst/>
            </a:prstGeom>
            <a:noFill/>
            <a:ln w="38100" algn="ctr">
              <a:solidFill>
                <a:schemeClr val="tx1"/>
              </a:solidFill>
              <a:round/>
              <a:headEnd/>
              <a:tailEnd type="arrow" w="med" len="med"/>
            </a:ln>
            <a:extLst>
              <a:ext uri="{909E8E84-426E-40DD-AFC4-6F175D3DCCD1}">
                <a14:hiddenFill xmlns:a14="http://schemas.microsoft.com/office/drawing/2010/main" xmlns="">
                  <a:noFill/>
                </a14:hiddenFill>
              </a:ext>
            </a:extLst>
          </p:spPr>
        </p:cxnSp>
      </p:grpSp>
      <p:grpSp>
        <p:nvGrpSpPr>
          <p:cNvPr id="15" name="Group 28"/>
          <p:cNvGrpSpPr>
            <a:grpSpLocks/>
          </p:cNvGrpSpPr>
          <p:nvPr/>
        </p:nvGrpSpPr>
        <p:grpSpPr bwMode="auto">
          <a:xfrm>
            <a:off x="4394200" y="4084638"/>
            <a:ext cx="3033713" cy="2390775"/>
            <a:chOff x="4394200" y="4084638"/>
            <a:chExt cx="3033713" cy="2390775"/>
          </a:xfrm>
        </p:grpSpPr>
        <p:sp>
          <p:nvSpPr>
            <p:cNvPr id="49" name="_s1030"/>
            <p:cNvSpPr>
              <a:spLocks noChangeArrowheads="1"/>
            </p:cNvSpPr>
            <p:nvPr/>
          </p:nvSpPr>
          <p:spPr bwMode="auto">
            <a:xfrm>
              <a:off x="4394200" y="5402263"/>
              <a:ext cx="2686050" cy="381000"/>
            </a:xfrm>
            <a:prstGeom prst="roundRect">
              <a:avLst>
                <a:gd name="adj" fmla="val 16667"/>
              </a:avLst>
            </a:prstGeom>
            <a:solidFill>
              <a:schemeClr val="bg2">
                <a:lumMod val="50000"/>
                <a:lumOff val="50000"/>
              </a:schemeClr>
            </a:solidFill>
            <a:ln w="9525">
              <a:solidFill>
                <a:schemeClr val="tx1"/>
              </a:solidFill>
              <a:round/>
              <a:headEnd/>
              <a:tailEnd/>
            </a:ln>
          </p:spPr>
          <p:txBody>
            <a:bodyPr wrap="none" lIns="62962" tIns="31481" rIns="62962" bIns="31481" anchor="ctr"/>
            <a:lstStyle/>
            <a:p>
              <a:pPr algn="ctr" fontAlgn="auto">
                <a:spcBef>
                  <a:spcPts val="0"/>
                </a:spcBef>
                <a:spcAft>
                  <a:spcPts val="0"/>
                </a:spcAft>
                <a:defRPr/>
              </a:pPr>
              <a:r>
                <a:rPr lang="bg-BG" sz="1600" b="1" dirty="0">
                  <a:latin typeface="+mn-lt"/>
                  <a:cs typeface="+mn-cs"/>
                </a:rPr>
                <a:t>Taxon treatments</a:t>
              </a:r>
            </a:p>
          </p:txBody>
        </p:sp>
        <p:grpSp>
          <p:nvGrpSpPr>
            <p:cNvPr id="46094" name="Group 77"/>
            <p:cNvGrpSpPr>
              <a:grpSpLocks/>
            </p:cNvGrpSpPr>
            <p:nvPr/>
          </p:nvGrpSpPr>
          <p:grpSpPr bwMode="auto">
            <a:xfrm>
              <a:off x="5145088" y="5916613"/>
              <a:ext cx="923925" cy="496887"/>
              <a:chOff x="5111901" y="6163018"/>
              <a:chExt cx="924275" cy="496863"/>
            </a:xfrm>
          </p:grpSpPr>
          <p:pic>
            <p:nvPicPr>
              <p:cNvPr id="46100" name="Inhaltsplatzhalter 4" descr="Plazi_books.jpg"/>
              <p:cNvPicPr>
                <a:picLocks noChangeAspect="1"/>
              </p:cNvPicPr>
              <p:nvPr/>
            </p:nvPicPr>
            <p:blipFill>
              <a:blip r:embed="rId9" cstate="print">
                <a:extLst>
                  <a:ext uri="{28A0092B-C50C-407E-A947-70E740481C1C}">
                    <a14:useLocalDpi xmlns:a14="http://schemas.microsoft.com/office/drawing/2010/main" xmlns="" val="0"/>
                  </a:ext>
                </a:extLst>
              </a:blip>
              <a:srcRect/>
              <a:stretch>
                <a:fillRect/>
              </a:stretch>
            </p:blipFill>
            <p:spPr bwMode="auto">
              <a:xfrm>
                <a:off x="5176870" y="6188854"/>
                <a:ext cx="859306" cy="47102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53" name="Rectangle 52"/>
              <p:cNvSpPr/>
              <p:nvPr/>
            </p:nvSpPr>
            <p:spPr>
              <a:xfrm>
                <a:off x="5111901" y="6163018"/>
                <a:ext cx="674943" cy="400031"/>
              </a:xfrm>
              <a:prstGeom prst="rect">
                <a:avLst/>
              </a:prstGeom>
            </p:spPr>
            <p:txBody>
              <a:bodyPr wrap="none">
                <a:spAutoFit/>
              </a:bodyPr>
              <a:lstStyle/>
              <a:p>
                <a:pPr fontAlgn="auto">
                  <a:spcBef>
                    <a:spcPts val="0"/>
                  </a:spcBef>
                  <a:spcAft>
                    <a:spcPts val="0"/>
                  </a:spcAft>
                  <a:defRPr/>
                </a:pPr>
                <a:r>
                  <a:rPr lang="bg-BG" sz="2000" b="1" dirty="0">
                    <a:solidFill>
                      <a:schemeClr val="tx2">
                        <a:lumMod val="25000"/>
                      </a:schemeClr>
                    </a:solidFill>
                    <a:effectLst>
                      <a:outerShdw blurRad="38100" dist="38100" dir="2700000" algn="tl">
                        <a:srgbClr val="000000">
                          <a:alpha val="43137"/>
                        </a:srgbClr>
                      </a:outerShdw>
                    </a:effectLst>
                    <a:latin typeface="+mn-lt"/>
                    <a:cs typeface="+mn-cs"/>
                  </a:rPr>
                  <a:t>Plazi</a:t>
                </a:r>
                <a:endParaRPr lang="bg-BG" b="1" dirty="0">
                  <a:solidFill>
                    <a:schemeClr val="tx2">
                      <a:lumMod val="25000"/>
                    </a:schemeClr>
                  </a:solidFill>
                  <a:effectLst>
                    <a:outerShdw blurRad="38100" dist="38100" dir="2700000" algn="tl">
                      <a:srgbClr val="000000">
                        <a:alpha val="43137"/>
                      </a:srgbClr>
                    </a:outerShdw>
                  </a:effectLst>
                  <a:latin typeface="+mn-lt"/>
                  <a:cs typeface="+mn-cs"/>
                </a:endParaRPr>
              </a:p>
            </p:txBody>
          </p:sp>
        </p:grpSp>
        <p:grpSp>
          <p:nvGrpSpPr>
            <p:cNvPr id="46095" name="Group 76"/>
            <p:cNvGrpSpPr>
              <a:grpSpLocks/>
            </p:cNvGrpSpPr>
            <p:nvPr/>
          </p:nvGrpSpPr>
          <p:grpSpPr bwMode="auto">
            <a:xfrm>
              <a:off x="6224588" y="5900738"/>
              <a:ext cx="938212" cy="574675"/>
              <a:chOff x="6370320" y="6094985"/>
              <a:chExt cx="1120139" cy="687151"/>
            </a:xfrm>
          </p:grpSpPr>
          <p:pic>
            <p:nvPicPr>
              <p:cNvPr id="46098" name="Picture 2"/>
              <p:cNvPicPr>
                <a:picLocks noChangeAspect="1" noChangeArrowheads="1"/>
              </p:cNvPicPr>
              <p:nvPr/>
            </p:nvPicPr>
            <p:blipFill>
              <a:blip r:embed="rId10" cstate="print">
                <a:extLst>
                  <a:ext uri="{28A0092B-C50C-407E-A947-70E740481C1C}">
                    <a14:useLocalDpi xmlns:a14="http://schemas.microsoft.com/office/drawing/2010/main" xmlns="" val="0"/>
                  </a:ext>
                </a:extLst>
              </a:blip>
              <a:srcRect/>
              <a:stretch>
                <a:fillRect/>
              </a:stretch>
            </p:blipFill>
            <p:spPr bwMode="auto">
              <a:xfrm>
                <a:off x="6370320" y="6094985"/>
                <a:ext cx="1021080" cy="68715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54" name="Rectangle 53"/>
              <p:cNvSpPr/>
              <p:nvPr/>
            </p:nvSpPr>
            <p:spPr>
              <a:xfrm>
                <a:off x="6880163" y="6127254"/>
                <a:ext cx="610296" cy="292324"/>
              </a:xfrm>
              <a:prstGeom prst="rect">
                <a:avLst/>
              </a:prstGeom>
            </p:spPr>
            <p:txBody>
              <a:bodyPr>
                <a:spAutoFit/>
              </a:bodyPr>
              <a:lstStyle/>
              <a:p>
                <a:pPr fontAlgn="auto">
                  <a:spcBef>
                    <a:spcPts val="0"/>
                  </a:spcBef>
                  <a:spcAft>
                    <a:spcPts val="0"/>
                  </a:spcAft>
                  <a:defRPr/>
                </a:pPr>
                <a:r>
                  <a:rPr lang="bg-BG" sz="1300" b="1" dirty="0">
                    <a:solidFill>
                      <a:schemeClr val="tx2">
                        <a:lumMod val="10000"/>
                      </a:schemeClr>
                    </a:solidFill>
                    <a:latin typeface="+mn-lt"/>
                    <a:cs typeface="+mn-cs"/>
                  </a:rPr>
                  <a:t>Wiki</a:t>
                </a:r>
              </a:p>
            </p:txBody>
          </p:sp>
        </p:grpSp>
        <p:cxnSp>
          <p:nvCxnSpPr>
            <p:cNvPr id="46096" name="Straight Arrow Connector 37"/>
            <p:cNvCxnSpPr>
              <a:cxnSpLocks noChangeShapeType="1"/>
              <a:stCxn id="13" idx="2"/>
              <a:endCxn id="49" idx="0"/>
            </p:cNvCxnSpPr>
            <p:nvPr/>
          </p:nvCxnSpPr>
          <p:spPr bwMode="auto">
            <a:xfrm flipH="1">
              <a:off x="5737225" y="4084638"/>
              <a:ext cx="1690688" cy="1317625"/>
            </a:xfrm>
            <a:prstGeom prst="straightConnector1">
              <a:avLst/>
            </a:prstGeom>
            <a:noFill/>
            <a:ln w="38100" algn="ctr">
              <a:solidFill>
                <a:schemeClr val="tx1"/>
              </a:solidFill>
              <a:round/>
              <a:headEnd/>
              <a:tailEnd type="arrow" w="med" len="med"/>
            </a:ln>
            <a:extLst>
              <a:ext uri="{909E8E84-426E-40DD-AFC4-6F175D3DCCD1}">
                <a14:hiddenFill xmlns:a14="http://schemas.microsoft.com/office/drawing/2010/main" xmlns="">
                  <a:noFill/>
                </a14:hiddenFill>
              </a:ext>
            </a:extLst>
          </p:spPr>
        </p:cxnSp>
        <p:pic>
          <p:nvPicPr>
            <p:cNvPr id="46097" name="Picture 3"/>
            <p:cNvPicPr>
              <a:picLocks noChangeAspect="1" noChangeArrowheads="1"/>
            </p:cNvPicPr>
            <p:nvPr/>
          </p:nvPicPr>
          <p:blipFill>
            <a:blip r:embed="rId11" cstate="print">
              <a:extLst>
                <a:ext uri="{28A0092B-C50C-407E-A947-70E740481C1C}">
                  <a14:useLocalDpi xmlns:a14="http://schemas.microsoft.com/office/drawing/2010/main" xmlns="" val="0"/>
                </a:ext>
              </a:extLst>
            </a:blip>
            <a:srcRect/>
            <a:stretch>
              <a:fillRect/>
            </a:stretch>
          </p:blipFill>
          <p:spPr bwMode="auto">
            <a:xfrm>
              <a:off x="4399348" y="5963794"/>
              <a:ext cx="798953" cy="49619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sp>
        <p:nvSpPr>
          <p:cNvPr id="19" name="Up Arrow 18"/>
          <p:cNvSpPr/>
          <p:nvPr/>
        </p:nvSpPr>
        <p:spPr>
          <a:xfrm>
            <a:off x="2511425" y="2667000"/>
            <a:ext cx="768350" cy="2009775"/>
          </a:xfrm>
          <a:prstGeom prst="upArrow">
            <a:avLst/>
          </a:prstGeom>
        </p:spPr>
        <p:style>
          <a:lnRef idx="1">
            <a:schemeClr val="accent3"/>
          </a:lnRef>
          <a:fillRef idx="3">
            <a:schemeClr val="accent3"/>
          </a:fillRef>
          <a:effectRef idx="2">
            <a:schemeClr val="accent3"/>
          </a:effectRef>
          <a:fontRef idx="minor">
            <a:schemeClr val="lt1"/>
          </a:fontRef>
        </p:style>
        <p:txBody>
          <a:bodyPr anchor="ctr"/>
          <a:lstStyle/>
          <a:p>
            <a:pPr algn="ctr">
              <a:defRPr/>
            </a:pPr>
            <a:endParaRPr lang="en-GB"/>
          </a:p>
        </p:txBody>
      </p:sp>
    </p:spTree>
    <p:extLst>
      <p:ext uri="{BB962C8B-B14F-4D97-AF65-F5344CB8AC3E}">
        <p14:creationId xmlns:p14="http://schemas.microsoft.com/office/powerpoint/2010/main" xmlns="" val="31967261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fade">
                                      <p:cBhvr>
                                        <p:cTn id="17" dur="500"/>
                                        <p:tgtEl>
                                          <p:spTgt spid="3"/>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0" presetClass="entr" presetSubtype="0" fill="hold" nodeType="clickEffect">
                                  <p:stCondLst>
                                    <p:cond delay="0"/>
                                  </p:stCondLst>
                                  <p:childTnLst>
                                    <p:set>
                                      <p:cBhvr>
                                        <p:cTn id="21" dur="1" fill="hold">
                                          <p:stCondLst>
                                            <p:cond delay="0"/>
                                          </p:stCondLst>
                                        </p:cTn>
                                        <p:tgtEl>
                                          <p:spTgt spid="2"/>
                                        </p:tgtEl>
                                        <p:attrNameLst>
                                          <p:attrName>style.visibility</p:attrName>
                                        </p:attrNameLst>
                                      </p:cBhvr>
                                      <p:to>
                                        <p:strVal val="visible"/>
                                      </p:to>
                                    </p:set>
                                    <p:animEffect transition="in" filter="fade">
                                      <p:cBhvr>
                                        <p:cTn id="22" dur="500"/>
                                        <p:tgtEl>
                                          <p:spTgt spid="2"/>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10" presetClass="entr" presetSubtype="0" fill="hold" nodeType="click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fade">
                                      <p:cBhvr>
                                        <p:cTn id="27" dur="500"/>
                                        <p:tgtEl>
                                          <p:spTgt spid="7"/>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10" presetClass="entr" presetSubtype="0" fill="hold" nodeType="clickEffect">
                                  <p:stCondLst>
                                    <p:cond delay="0"/>
                                  </p:stCondLst>
                                  <p:childTnLst>
                                    <p:set>
                                      <p:cBhvr>
                                        <p:cTn id="31" dur="1" fill="hold">
                                          <p:stCondLst>
                                            <p:cond delay="0"/>
                                          </p:stCondLst>
                                        </p:cTn>
                                        <p:tgtEl>
                                          <p:spTgt spid="15"/>
                                        </p:tgtEl>
                                        <p:attrNameLst>
                                          <p:attrName>style.visibility</p:attrName>
                                        </p:attrNameLst>
                                      </p:cBhvr>
                                      <p:to>
                                        <p:strVal val="visible"/>
                                      </p:to>
                                    </p:set>
                                    <p:animEffect transition="in" filter="fade">
                                      <p:cBhvr>
                                        <p:cTn id="32" dur="500"/>
                                        <p:tgtEl>
                                          <p:spTgt spid="15"/>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10" presetClass="entr" presetSubtype="0" fill="hold" nodeType="clickEffect">
                                  <p:stCondLst>
                                    <p:cond delay="0"/>
                                  </p:stCondLst>
                                  <p:childTnLst>
                                    <p:set>
                                      <p:cBhvr>
                                        <p:cTn id="36" dur="1" fill="hold">
                                          <p:stCondLst>
                                            <p:cond delay="0"/>
                                          </p:stCondLst>
                                        </p:cTn>
                                        <p:tgtEl>
                                          <p:spTgt spid="8"/>
                                        </p:tgtEl>
                                        <p:attrNameLst>
                                          <p:attrName>style.visibility</p:attrName>
                                        </p:attrNameLst>
                                      </p:cBhvr>
                                      <p:to>
                                        <p:strVal val="visible"/>
                                      </p:to>
                                    </p:set>
                                    <p:animEffect transition="in" filter="fade">
                                      <p:cBhvr>
                                        <p:cTn id="37" dur="500"/>
                                        <p:tgtEl>
                                          <p:spTgt spid="8"/>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10" presetClass="entr" presetSubtype="0" fill="hold" nodeType="clickEffect">
                                  <p:stCondLst>
                                    <p:cond delay="0"/>
                                  </p:stCondLst>
                                  <p:childTnLst>
                                    <p:set>
                                      <p:cBhvr>
                                        <p:cTn id="41" dur="1" fill="hold">
                                          <p:stCondLst>
                                            <p:cond delay="0"/>
                                          </p:stCondLst>
                                        </p:cTn>
                                        <p:tgtEl>
                                          <p:spTgt spid="9"/>
                                        </p:tgtEl>
                                        <p:attrNameLst>
                                          <p:attrName>style.visibility</p:attrName>
                                        </p:attrNameLst>
                                      </p:cBhvr>
                                      <p:to>
                                        <p:strVal val="visible"/>
                                      </p:to>
                                    </p:set>
                                    <p:animEffect transition="in" filter="fade">
                                      <p:cBhvr>
                                        <p:cTn id="42" dur="500"/>
                                        <p:tgtEl>
                                          <p:spTgt spid="9"/>
                                        </p:tgtEl>
                                      </p:cBhvr>
                                    </p:animEffect>
                                  </p:childTnLst>
                                </p:cTn>
                              </p:par>
                            </p:childTnLst>
                          </p:cTn>
                        </p:par>
                      </p:childTnLst>
                    </p:cTn>
                  </p:par>
                  <p:par>
                    <p:cTn id="43" fill="hold" nodeType="clickPar">
                      <p:stCondLst>
                        <p:cond delay="indefinite"/>
                      </p:stCondLst>
                      <p:childTnLst>
                        <p:par>
                          <p:cTn id="44" fill="hold" nodeType="withGroup">
                            <p:stCondLst>
                              <p:cond delay="0"/>
                            </p:stCondLst>
                            <p:childTnLst>
                              <p:par>
                                <p:cTn id="45" presetID="10" presetClass="entr" presetSubtype="0" fill="hold" nodeType="clickEffect">
                                  <p:stCondLst>
                                    <p:cond delay="0"/>
                                  </p:stCondLst>
                                  <p:childTnLst>
                                    <p:set>
                                      <p:cBhvr>
                                        <p:cTn id="46" dur="1" fill="hold">
                                          <p:stCondLst>
                                            <p:cond delay="0"/>
                                          </p:stCondLst>
                                        </p:cTn>
                                        <p:tgtEl>
                                          <p:spTgt spid="14"/>
                                        </p:tgtEl>
                                        <p:attrNameLst>
                                          <p:attrName>style.visibility</p:attrName>
                                        </p:attrNameLst>
                                      </p:cBhvr>
                                      <p:to>
                                        <p:strVal val="visible"/>
                                      </p:to>
                                    </p:set>
                                    <p:animEffect transition="in" filter="fade">
                                      <p:cBhvr>
                                        <p:cTn id="47" dur="500"/>
                                        <p:tgtEl>
                                          <p:spTgt spid="14"/>
                                        </p:tgtEl>
                                      </p:cBhvr>
                                    </p:animEffect>
                                  </p:childTnLst>
                                </p:cTn>
                              </p:par>
                            </p:childTnLst>
                          </p:cTn>
                        </p:par>
                      </p:childTnLst>
                    </p:cTn>
                  </p:par>
                  <p:par>
                    <p:cTn id="48" fill="hold" nodeType="clickPar">
                      <p:stCondLst>
                        <p:cond delay="indefinite"/>
                      </p:stCondLst>
                      <p:childTnLst>
                        <p:par>
                          <p:cTn id="49" fill="hold" nodeType="withGroup">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19"/>
                                        </p:tgtEl>
                                        <p:attrNameLst>
                                          <p:attrName>style.visibility</p:attrName>
                                        </p:attrNameLst>
                                      </p:cBhvr>
                                      <p:to>
                                        <p:strVal val="visible"/>
                                      </p:to>
                                    </p:set>
                                    <p:animEffect transition="in" filter="fade">
                                      <p:cBhvr>
                                        <p:cTn id="52"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02" name="Picture 41" descr="EU Flag White"/>
          <p:cNvPicPr>
            <a:picLocks noChangeAspect="1" noChangeArrowheads="1"/>
          </p:cNvPicPr>
          <p:nvPr/>
        </p:nvPicPr>
        <p:blipFill>
          <a:blip r:embed="rId2" cstate="print">
            <a:lum bright="-100000"/>
            <a:grayscl/>
            <a:biLevel thresh="50000"/>
            <a:extLst>
              <a:ext uri="{28A0092B-C50C-407E-A947-70E740481C1C}">
                <a14:useLocalDpi xmlns:a14="http://schemas.microsoft.com/office/drawing/2010/main" xmlns="" val="0"/>
              </a:ext>
            </a:extLst>
          </a:blip>
          <a:srcRect/>
          <a:stretch>
            <a:fillRect/>
          </a:stretch>
        </p:blipFill>
        <p:spPr bwMode="auto">
          <a:xfrm>
            <a:off x="7904163" y="230188"/>
            <a:ext cx="901700" cy="584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51203" name="Picture 44" descr="white_nhm_logo"/>
          <p:cNvPicPr>
            <a:picLocks noChangeAspect="1" noChangeArrowheads="1"/>
          </p:cNvPicPr>
          <p:nvPr/>
        </p:nvPicPr>
        <p:blipFill>
          <a:blip r:embed="rId3" cstate="print">
            <a:lum bright="-100000"/>
            <a:grayscl/>
            <a:biLevel thresh="50000"/>
            <a:extLst>
              <a:ext uri="{28A0092B-C50C-407E-A947-70E740481C1C}">
                <a14:useLocalDpi xmlns:a14="http://schemas.microsoft.com/office/drawing/2010/main" xmlns="" val="0"/>
              </a:ext>
            </a:extLst>
          </a:blip>
          <a:srcRect/>
          <a:stretch>
            <a:fillRect/>
          </a:stretch>
        </p:blipFill>
        <p:spPr bwMode="auto">
          <a:xfrm>
            <a:off x="2771775" y="230188"/>
            <a:ext cx="1001713" cy="5381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51204" name="Picture 45" descr="KewLogo_PPP_White"/>
          <p:cNvPicPr>
            <a:picLocks noChangeAspect="1" noChangeArrowheads="1"/>
          </p:cNvPicPr>
          <p:nvPr/>
        </p:nvPicPr>
        <p:blipFill>
          <a:blip r:embed="rId4" cstate="print">
            <a:lum bright="-100000"/>
            <a:grayscl/>
            <a:biLevel thresh="50000"/>
            <a:extLst>
              <a:ext uri="{28A0092B-C50C-407E-A947-70E740481C1C}">
                <a14:useLocalDpi xmlns:a14="http://schemas.microsoft.com/office/drawing/2010/main" xmlns="" val="0"/>
              </a:ext>
            </a:extLst>
          </a:blip>
          <a:srcRect/>
          <a:stretch>
            <a:fillRect/>
          </a:stretch>
        </p:blipFill>
        <p:spPr bwMode="auto">
          <a:xfrm>
            <a:off x="236538" y="285750"/>
            <a:ext cx="515937" cy="4286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51205" name="Picture 46" descr="oxford_white"/>
          <p:cNvPicPr>
            <a:picLocks noChangeAspect="1" noChangeArrowheads="1"/>
          </p:cNvPicPr>
          <p:nvPr/>
        </p:nvPicPr>
        <p:blipFill>
          <a:blip r:embed="rId5" cstate="print">
            <a:lum bright="-100000"/>
            <a:grayscl/>
            <a:biLevel thresh="50000"/>
            <a:extLst>
              <a:ext uri="{28A0092B-C50C-407E-A947-70E740481C1C}">
                <a14:useLocalDpi xmlns:a14="http://schemas.microsoft.com/office/drawing/2010/main" xmlns="" val="0"/>
              </a:ext>
            </a:extLst>
          </a:blip>
          <a:srcRect/>
          <a:stretch>
            <a:fillRect/>
          </a:stretch>
        </p:blipFill>
        <p:spPr bwMode="auto">
          <a:xfrm>
            <a:off x="901700" y="234950"/>
            <a:ext cx="1719263" cy="5302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51206" name="TextBox 23"/>
          <p:cNvSpPr txBox="1">
            <a:spLocks noChangeArrowheads="1"/>
          </p:cNvSpPr>
          <p:nvPr/>
        </p:nvSpPr>
        <p:spPr bwMode="auto">
          <a:xfrm>
            <a:off x="3114675" y="3525838"/>
            <a:ext cx="2555875" cy="6461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GB" sz="3600" b="1"/>
              <a:t>Thank you</a:t>
            </a:r>
            <a:r>
              <a:rPr lang="en-GB"/>
              <a:t> </a:t>
            </a:r>
          </a:p>
        </p:txBody>
      </p:sp>
      <p:sp>
        <p:nvSpPr>
          <p:cNvPr id="26" name="Circular Arrow 25"/>
          <p:cNvSpPr/>
          <p:nvPr/>
        </p:nvSpPr>
        <p:spPr>
          <a:xfrm rot="10206226">
            <a:off x="2325688" y="1928813"/>
            <a:ext cx="3959225" cy="3871912"/>
          </a:xfrm>
          <a:prstGeom prst="circularArrow">
            <a:avLst>
              <a:gd name="adj1" fmla="val 4620"/>
              <a:gd name="adj2" fmla="val 18217"/>
              <a:gd name="adj3" fmla="val 21322322"/>
              <a:gd name="adj4" fmla="val 21343528"/>
              <a:gd name="adj5" fmla="val 1950"/>
            </a:avLst>
          </a:prstGeom>
        </p:spPr>
        <p:style>
          <a:lnRef idx="1">
            <a:schemeClr val="accent3"/>
          </a:lnRef>
          <a:fillRef idx="3">
            <a:schemeClr val="accent3"/>
          </a:fillRef>
          <a:effectRef idx="2">
            <a:schemeClr val="accent3"/>
          </a:effectRef>
          <a:fontRef idx="minor">
            <a:schemeClr val="lt1"/>
          </a:fontRef>
        </p:style>
        <p:txBody>
          <a:bodyPr anchor="ctr"/>
          <a:lstStyle/>
          <a:p>
            <a:pPr algn="ctr">
              <a:defRPr/>
            </a:pPr>
            <a:endParaRPr lang="en-GB">
              <a:solidFill>
                <a:schemeClr val="tx1"/>
              </a:solidFill>
            </a:endParaRPr>
          </a:p>
        </p:txBody>
      </p:sp>
      <p:sp>
        <p:nvSpPr>
          <p:cNvPr id="28" name="Freeform 27"/>
          <p:cNvSpPr/>
          <p:nvPr/>
        </p:nvSpPr>
        <p:spPr>
          <a:xfrm>
            <a:off x="6011863" y="3384550"/>
            <a:ext cx="1452562" cy="944563"/>
          </a:xfrm>
          <a:custGeom>
            <a:avLst/>
            <a:gdLst>
              <a:gd name="connsiteX0" fmla="*/ 0 w 1452562"/>
              <a:gd name="connsiteY0" fmla="*/ 157364 h 944165"/>
              <a:gd name="connsiteX1" fmla="*/ 157364 w 1452562"/>
              <a:gd name="connsiteY1" fmla="*/ 0 h 944165"/>
              <a:gd name="connsiteX2" fmla="*/ 1295198 w 1452562"/>
              <a:gd name="connsiteY2" fmla="*/ 0 h 944165"/>
              <a:gd name="connsiteX3" fmla="*/ 1452562 w 1452562"/>
              <a:gd name="connsiteY3" fmla="*/ 157364 h 944165"/>
              <a:gd name="connsiteX4" fmla="*/ 1452562 w 1452562"/>
              <a:gd name="connsiteY4" fmla="*/ 786801 h 944165"/>
              <a:gd name="connsiteX5" fmla="*/ 1295198 w 1452562"/>
              <a:gd name="connsiteY5" fmla="*/ 944165 h 944165"/>
              <a:gd name="connsiteX6" fmla="*/ 157364 w 1452562"/>
              <a:gd name="connsiteY6" fmla="*/ 944165 h 944165"/>
              <a:gd name="connsiteX7" fmla="*/ 0 w 1452562"/>
              <a:gd name="connsiteY7" fmla="*/ 786801 h 944165"/>
              <a:gd name="connsiteX8" fmla="*/ 0 w 1452562"/>
              <a:gd name="connsiteY8" fmla="*/ 157364 h 9441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52562" h="944165">
                <a:moveTo>
                  <a:pt x="0" y="157364"/>
                </a:moveTo>
                <a:cubicBezTo>
                  <a:pt x="0" y="70454"/>
                  <a:pt x="70454" y="0"/>
                  <a:pt x="157364" y="0"/>
                </a:cubicBezTo>
                <a:lnTo>
                  <a:pt x="1295198" y="0"/>
                </a:lnTo>
                <a:cubicBezTo>
                  <a:pt x="1382108" y="0"/>
                  <a:pt x="1452562" y="70454"/>
                  <a:pt x="1452562" y="157364"/>
                </a:cubicBezTo>
                <a:lnTo>
                  <a:pt x="1452562" y="786801"/>
                </a:lnTo>
                <a:cubicBezTo>
                  <a:pt x="1452562" y="873711"/>
                  <a:pt x="1382108" y="944165"/>
                  <a:pt x="1295198" y="944165"/>
                </a:cubicBezTo>
                <a:lnTo>
                  <a:pt x="157364" y="944165"/>
                </a:lnTo>
                <a:cubicBezTo>
                  <a:pt x="70454" y="944165"/>
                  <a:pt x="0" y="873711"/>
                  <a:pt x="0" y="786801"/>
                </a:cubicBezTo>
                <a:lnTo>
                  <a:pt x="0" y="157364"/>
                </a:lnTo>
                <a:close/>
              </a:path>
            </a:pathLst>
          </a:custGeom>
        </p:spPr>
        <p:style>
          <a:lnRef idx="3">
            <a:schemeClr val="lt1">
              <a:hueOff val="0"/>
              <a:satOff val="0"/>
              <a:lumOff val="0"/>
              <a:alphaOff val="0"/>
            </a:schemeClr>
          </a:lnRef>
          <a:fillRef idx="1">
            <a:schemeClr val="accent4">
              <a:hueOff val="-1488257"/>
              <a:satOff val="8966"/>
              <a:lumOff val="719"/>
              <a:alphaOff val="0"/>
            </a:schemeClr>
          </a:fillRef>
          <a:effectRef idx="1">
            <a:schemeClr val="accent4">
              <a:hueOff val="-1488257"/>
              <a:satOff val="8966"/>
              <a:lumOff val="719"/>
              <a:alphaOff val="0"/>
            </a:schemeClr>
          </a:effectRef>
          <a:fontRef idx="minor">
            <a:schemeClr val="lt1"/>
          </a:fontRef>
        </p:style>
        <p:txBody>
          <a:bodyPr lIns="107050" tIns="107050" rIns="107050" bIns="107050" spcCol="1270" anchor="ctr"/>
          <a:lstStyle/>
          <a:p>
            <a:pPr algn="ctr" defTabSz="711200">
              <a:lnSpc>
                <a:spcPct val="90000"/>
              </a:lnSpc>
              <a:spcAft>
                <a:spcPct val="35000"/>
              </a:spcAft>
              <a:defRPr/>
            </a:pPr>
            <a:r>
              <a:rPr lang="en-GB" sz="1600" dirty="0"/>
              <a:t>Data </a:t>
            </a:r>
          </a:p>
          <a:p>
            <a:pPr algn="ctr" defTabSz="711200">
              <a:lnSpc>
                <a:spcPct val="90000"/>
              </a:lnSpc>
              <a:spcAft>
                <a:spcPct val="35000"/>
              </a:spcAft>
              <a:defRPr/>
            </a:pPr>
            <a:r>
              <a:rPr lang="en-GB" sz="1600" b="1" dirty="0" err="1"/>
              <a:t>curation</a:t>
            </a:r>
            <a:endParaRPr lang="en-GB" sz="1600" b="1" dirty="0"/>
          </a:p>
        </p:txBody>
      </p:sp>
      <p:sp>
        <p:nvSpPr>
          <p:cNvPr id="31" name="Freeform 30"/>
          <p:cNvSpPr/>
          <p:nvPr/>
        </p:nvSpPr>
        <p:spPr>
          <a:xfrm>
            <a:off x="3605213" y="5464175"/>
            <a:ext cx="1452562" cy="942975"/>
          </a:xfrm>
          <a:custGeom>
            <a:avLst/>
            <a:gdLst>
              <a:gd name="connsiteX0" fmla="*/ 0 w 1452562"/>
              <a:gd name="connsiteY0" fmla="*/ 157364 h 944165"/>
              <a:gd name="connsiteX1" fmla="*/ 157364 w 1452562"/>
              <a:gd name="connsiteY1" fmla="*/ 0 h 944165"/>
              <a:gd name="connsiteX2" fmla="*/ 1295198 w 1452562"/>
              <a:gd name="connsiteY2" fmla="*/ 0 h 944165"/>
              <a:gd name="connsiteX3" fmla="*/ 1452562 w 1452562"/>
              <a:gd name="connsiteY3" fmla="*/ 157364 h 944165"/>
              <a:gd name="connsiteX4" fmla="*/ 1452562 w 1452562"/>
              <a:gd name="connsiteY4" fmla="*/ 786801 h 944165"/>
              <a:gd name="connsiteX5" fmla="*/ 1295198 w 1452562"/>
              <a:gd name="connsiteY5" fmla="*/ 944165 h 944165"/>
              <a:gd name="connsiteX6" fmla="*/ 157364 w 1452562"/>
              <a:gd name="connsiteY6" fmla="*/ 944165 h 944165"/>
              <a:gd name="connsiteX7" fmla="*/ 0 w 1452562"/>
              <a:gd name="connsiteY7" fmla="*/ 786801 h 944165"/>
              <a:gd name="connsiteX8" fmla="*/ 0 w 1452562"/>
              <a:gd name="connsiteY8" fmla="*/ 157364 h 9441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52562" h="944165">
                <a:moveTo>
                  <a:pt x="0" y="157364"/>
                </a:moveTo>
                <a:cubicBezTo>
                  <a:pt x="0" y="70454"/>
                  <a:pt x="70454" y="0"/>
                  <a:pt x="157364" y="0"/>
                </a:cubicBezTo>
                <a:lnTo>
                  <a:pt x="1295198" y="0"/>
                </a:lnTo>
                <a:cubicBezTo>
                  <a:pt x="1382108" y="0"/>
                  <a:pt x="1452562" y="70454"/>
                  <a:pt x="1452562" y="157364"/>
                </a:cubicBezTo>
                <a:lnTo>
                  <a:pt x="1452562" y="786801"/>
                </a:lnTo>
                <a:cubicBezTo>
                  <a:pt x="1452562" y="873711"/>
                  <a:pt x="1382108" y="944165"/>
                  <a:pt x="1295198" y="944165"/>
                </a:cubicBezTo>
                <a:lnTo>
                  <a:pt x="157364" y="944165"/>
                </a:lnTo>
                <a:cubicBezTo>
                  <a:pt x="70454" y="944165"/>
                  <a:pt x="0" y="873711"/>
                  <a:pt x="0" y="786801"/>
                </a:cubicBezTo>
                <a:lnTo>
                  <a:pt x="0" y="157364"/>
                </a:lnTo>
                <a:close/>
              </a:path>
            </a:pathLst>
          </a:custGeom>
        </p:spPr>
        <p:style>
          <a:lnRef idx="3">
            <a:schemeClr val="lt1">
              <a:hueOff val="0"/>
              <a:satOff val="0"/>
              <a:lumOff val="0"/>
              <a:alphaOff val="0"/>
            </a:schemeClr>
          </a:lnRef>
          <a:fillRef idx="1">
            <a:schemeClr val="accent4">
              <a:hueOff val="-2976513"/>
              <a:satOff val="17933"/>
              <a:lumOff val="1437"/>
              <a:alphaOff val="0"/>
            </a:schemeClr>
          </a:fillRef>
          <a:effectRef idx="1">
            <a:schemeClr val="accent4">
              <a:hueOff val="-2976513"/>
              <a:satOff val="17933"/>
              <a:lumOff val="1437"/>
              <a:alphaOff val="0"/>
            </a:schemeClr>
          </a:effectRef>
          <a:fontRef idx="minor">
            <a:schemeClr val="lt1"/>
          </a:fontRef>
        </p:style>
        <p:txBody>
          <a:bodyPr lIns="107050" tIns="107050" rIns="107050" bIns="107050" spcCol="1270" anchor="ctr"/>
          <a:lstStyle/>
          <a:p>
            <a:pPr algn="ctr" defTabSz="711200">
              <a:lnSpc>
                <a:spcPct val="90000"/>
              </a:lnSpc>
              <a:spcAft>
                <a:spcPct val="35000"/>
              </a:spcAft>
              <a:defRPr/>
            </a:pPr>
            <a:r>
              <a:rPr lang="en-GB" sz="1600" dirty="0"/>
              <a:t>Data </a:t>
            </a:r>
          </a:p>
          <a:p>
            <a:pPr algn="ctr" defTabSz="711200">
              <a:lnSpc>
                <a:spcPct val="90000"/>
              </a:lnSpc>
              <a:spcAft>
                <a:spcPct val="35000"/>
              </a:spcAft>
              <a:defRPr/>
            </a:pPr>
            <a:r>
              <a:rPr lang="en-GB" sz="1600" b="1" dirty="0"/>
              <a:t>analysis</a:t>
            </a:r>
          </a:p>
        </p:txBody>
      </p:sp>
      <p:sp>
        <p:nvSpPr>
          <p:cNvPr id="33" name="Freeform 32"/>
          <p:cNvSpPr/>
          <p:nvPr/>
        </p:nvSpPr>
        <p:spPr>
          <a:xfrm>
            <a:off x="1035050" y="3414713"/>
            <a:ext cx="1452563" cy="944562"/>
          </a:xfrm>
          <a:custGeom>
            <a:avLst/>
            <a:gdLst>
              <a:gd name="connsiteX0" fmla="*/ 0 w 1452562"/>
              <a:gd name="connsiteY0" fmla="*/ 157364 h 944165"/>
              <a:gd name="connsiteX1" fmla="*/ 157364 w 1452562"/>
              <a:gd name="connsiteY1" fmla="*/ 0 h 944165"/>
              <a:gd name="connsiteX2" fmla="*/ 1295198 w 1452562"/>
              <a:gd name="connsiteY2" fmla="*/ 0 h 944165"/>
              <a:gd name="connsiteX3" fmla="*/ 1452562 w 1452562"/>
              <a:gd name="connsiteY3" fmla="*/ 157364 h 944165"/>
              <a:gd name="connsiteX4" fmla="*/ 1452562 w 1452562"/>
              <a:gd name="connsiteY4" fmla="*/ 786801 h 944165"/>
              <a:gd name="connsiteX5" fmla="*/ 1295198 w 1452562"/>
              <a:gd name="connsiteY5" fmla="*/ 944165 h 944165"/>
              <a:gd name="connsiteX6" fmla="*/ 157364 w 1452562"/>
              <a:gd name="connsiteY6" fmla="*/ 944165 h 944165"/>
              <a:gd name="connsiteX7" fmla="*/ 0 w 1452562"/>
              <a:gd name="connsiteY7" fmla="*/ 786801 h 944165"/>
              <a:gd name="connsiteX8" fmla="*/ 0 w 1452562"/>
              <a:gd name="connsiteY8" fmla="*/ 157364 h 9441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52562" h="944165">
                <a:moveTo>
                  <a:pt x="0" y="157364"/>
                </a:moveTo>
                <a:cubicBezTo>
                  <a:pt x="0" y="70454"/>
                  <a:pt x="70454" y="0"/>
                  <a:pt x="157364" y="0"/>
                </a:cubicBezTo>
                <a:lnTo>
                  <a:pt x="1295198" y="0"/>
                </a:lnTo>
                <a:cubicBezTo>
                  <a:pt x="1382108" y="0"/>
                  <a:pt x="1452562" y="70454"/>
                  <a:pt x="1452562" y="157364"/>
                </a:cubicBezTo>
                <a:lnTo>
                  <a:pt x="1452562" y="786801"/>
                </a:lnTo>
                <a:cubicBezTo>
                  <a:pt x="1452562" y="873711"/>
                  <a:pt x="1382108" y="944165"/>
                  <a:pt x="1295198" y="944165"/>
                </a:cubicBezTo>
                <a:lnTo>
                  <a:pt x="157364" y="944165"/>
                </a:lnTo>
                <a:cubicBezTo>
                  <a:pt x="70454" y="944165"/>
                  <a:pt x="0" y="873711"/>
                  <a:pt x="0" y="786801"/>
                </a:cubicBezTo>
                <a:lnTo>
                  <a:pt x="0" y="157364"/>
                </a:lnTo>
                <a:close/>
              </a:path>
            </a:pathLst>
          </a:custGeom>
        </p:spPr>
        <p:style>
          <a:lnRef idx="3">
            <a:schemeClr val="lt1">
              <a:hueOff val="0"/>
              <a:satOff val="0"/>
              <a:lumOff val="0"/>
              <a:alphaOff val="0"/>
            </a:schemeClr>
          </a:lnRef>
          <a:fillRef idx="1">
            <a:schemeClr val="accent4">
              <a:hueOff val="-4464770"/>
              <a:satOff val="26899"/>
              <a:lumOff val="2156"/>
              <a:alphaOff val="0"/>
            </a:schemeClr>
          </a:fillRef>
          <a:effectRef idx="1">
            <a:schemeClr val="accent4">
              <a:hueOff val="-4464770"/>
              <a:satOff val="26899"/>
              <a:lumOff val="2156"/>
              <a:alphaOff val="0"/>
            </a:schemeClr>
          </a:effectRef>
          <a:fontRef idx="minor">
            <a:schemeClr val="lt1"/>
          </a:fontRef>
        </p:style>
        <p:txBody>
          <a:bodyPr lIns="107050" tIns="107050" rIns="107050" bIns="107050" spcCol="1270" anchor="ctr"/>
          <a:lstStyle/>
          <a:p>
            <a:pPr algn="ctr" defTabSz="711200">
              <a:lnSpc>
                <a:spcPct val="90000"/>
              </a:lnSpc>
              <a:spcAft>
                <a:spcPct val="35000"/>
              </a:spcAft>
              <a:defRPr/>
            </a:pPr>
            <a:r>
              <a:rPr lang="en-GB" sz="1600" dirty="0"/>
              <a:t>Data </a:t>
            </a:r>
          </a:p>
          <a:p>
            <a:pPr algn="ctr" defTabSz="711200">
              <a:lnSpc>
                <a:spcPct val="90000"/>
              </a:lnSpc>
              <a:spcAft>
                <a:spcPct val="35000"/>
              </a:spcAft>
              <a:defRPr/>
            </a:pPr>
            <a:r>
              <a:rPr lang="en-GB" sz="1600" b="1" dirty="0"/>
              <a:t>publishing</a:t>
            </a:r>
          </a:p>
        </p:txBody>
      </p:sp>
      <p:sp>
        <p:nvSpPr>
          <p:cNvPr id="35" name="Freeform 34"/>
          <p:cNvSpPr/>
          <p:nvPr/>
        </p:nvSpPr>
        <p:spPr>
          <a:xfrm>
            <a:off x="3467100" y="1196975"/>
            <a:ext cx="1728788" cy="1079500"/>
          </a:xfrm>
          <a:custGeom>
            <a:avLst/>
            <a:gdLst>
              <a:gd name="connsiteX0" fmla="*/ 0 w 1728157"/>
              <a:gd name="connsiteY0" fmla="*/ 180053 h 1080295"/>
              <a:gd name="connsiteX1" fmla="*/ 180053 w 1728157"/>
              <a:gd name="connsiteY1" fmla="*/ 0 h 1080295"/>
              <a:gd name="connsiteX2" fmla="*/ 1548104 w 1728157"/>
              <a:gd name="connsiteY2" fmla="*/ 0 h 1080295"/>
              <a:gd name="connsiteX3" fmla="*/ 1728157 w 1728157"/>
              <a:gd name="connsiteY3" fmla="*/ 180053 h 1080295"/>
              <a:gd name="connsiteX4" fmla="*/ 1728157 w 1728157"/>
              <a:gd name="connsiteY4" fmla="*/ 900242 h 1080295"/>
              <a:gd name="connsiteX5" fmla="*/ 1548104 w 1728157"/>
              <a:gd name="connsiteY5" fmla="*/ 1080295 h 1080295"/>
              <a:gd name="connsiteX6" fmla="*/ 180053 w 1728157"/>
              <a:gd name="connsiteY6" fmla="*/ 1080295 h 1080295"/>
              <a:gd name="connsiteX7" fmla="*/ 0 w 1728157"/>
              <a:gd name="connsiteY7" fmla="*/ 900242 h 1080295"/>
              <a:gd name="connsiteX8" fmla="*/ 0 w 1728157"/>
              <a:gd name="connsiteY8" fmla="*/ 180053 h 10802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28157" h="1080295">
                <a:moveTo>
                  <a:pt x="0" y="180053"/>
                </a:moveTo>
                <a:cubicBezTo>
                  <a:pt x="0" y="80612"/>
                  <a:pt x="80612" y="0"/>
                  <a:pt x="180053" y="0"/>
                </a:cubicBezTo>
                <a:lnTo>
                  <a:pt x="1548104" y="0"/>
                </a:lnTo>
                <a:cubicBezTo>
                  <a:pt x="1647545" y="0"/>
                  <a:pt x="1728157" y="80612"/>
                  <a:pt x="1728157" y="180053"/>
                </a:cubicBezTo>
                <a:lnTo>
                  <a:pt x="1728157" y="900242"/>
                </a:lnTo>
                <a:cubicBezTo>
                  <a:pt x="1728157" y="999683"/>
                  <a:pt x="1647545" y="1080295"/>
                  <a:pt x="1548104" y="1080295"/>
                </a:cubicBezTo>
                <a:lnTo>
                  <a:pt x="180053" y="1080295"/>
                </a:lnTo>
                <a:cubicBezTo>
                  <a:pt x="80612" y="1080295"/>
                  <a:pt x="0" y="999683"/>
                  <a:pt x="0" y="900242"/>
                </a:cubicBezTo>
                <a:lnTo>
                  <a:pt x="0" y="180053"/>
                </a:lnTo>
                <a:close/>
              </a:path>
            </a:pathLst>
          </a:custGeom>
        </p:spPr>
        <p:style>
          <a:lnRef idx="3">
            <a:schemeClr val="lt1">
              <a:hueOff val="0"/>
              <a:satOff val="0"/>
              <a:lumOff val="0"/>
              <a:alphaOff val="0"/>
            </a:schemeClr>
          </a:lnRef>
          <a:fillRef idx="1">
            <a:schemeClr val="accent4">
              <a:hueOff val="0"/>
              <a:satOff val="0"/>
              <a:lumOff val="0"/>
              <a:alphaOff val="0"/>
            </a:schemeClr>
          </a:fillRef>
          <a:effectRef idx="1">
            <a:schemeClr val="accent4">
              <a:hueOff val="0"/>
              <a:satOff val="0"/>
              <a:lumOff val="0"/>
              <a:alphaOff val="0"/>
            </a:schemeClr>
          </a:effectRef>
          <a:fontRef idx="minor">
            <a:schemeClr val="lt1"/>
          </a:fontRef>
        </p:style>
        <p:txBody>
          <a:bodyPr lIns="113696" tIns="113696" rIns="113696" bIns="113696" spcCol="1270" anchor="ctr"/>
          <a:lstStyle/>
          <a:p>
            <a:pPr algn="ctr" defTabSz="711200">
              <a:lnSpc>
                <a:spcPct val="90000"/>
              </a:lnSpc>
              <a:spcAft>
                <a:spcPct val="35000"/>
              </a:spcAft>
              <a:defRPr/>
            </a:pPr>
            <a:r>
              <a:rPr lang="en-GB" sz="1600" dirty="0"/>
              <a:t>Data </a:t>
            </a:r>
          </a:p>
          <a:p>
            <a:pPr algn="ctr" defTabSz="711200">
              <a:lnSpc>
                <a:spcPct val="90000"/>
              </a:lnSpc>
              <a:spcAft>
                <a:spcPct val="35000"/>
              </a:spcAft>
              <a:defRPr/>
            </a:pPr>
            <a:r>
              <a:rPr lang="en-GB" sz="1600" b="1" dirty="0"/>
              <a:t>collection &amp;</a:t>
            </a:r>
          </a:p>
          <a:p>
            <a:pPr algn="ctr" defTabSz="711200">
              <a:lnSpc>
                <a:spcPct val="90000"/>
              </a:lnSpc>
              <a:spcAft>
                <a:spcPct val="35000"/>
              </a:spcAft>
              <a:defRPr/>
            </a:pPr>
            <a:r>
              <a:rPr lang="en-GB" sz="1600" b="1" dirty="0"/>
              <a:t>generation</a:t>
            </a:r>
          </a:p>
        </p:txBody>
      </p:sp>
    </p:spTree>
    <p:extLst>
      <p:ext uri="{BB962C8B-B14F-4D97-AF65-F5344CB8AC3E}">
        <p14:creationId xmlns:p14="http://schemas.microsoft.com/office/powerpoint/2010/main" xmlns="" val="289068911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8" presetClass="emph" presetSubtype="0" fill="hold" nodeType="clickEffect">
                                  <p:stCondLst>
                                    <p:cond delay="0"/>
                                  </p:stCondLst>
                                  <p:childTnLst>
                                    <p:animRot by="21600000">
                                      <p:cBhvr>
                                        <p:cTn id="6" dur="5000" fill="hold"/>
                                        <p:tgtEl>
                                          <p:spTgt spid="2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104" descr="phpThumb-98"/>
          <p:cNvPicPr>
            <a:picLocks noChangeAspect="1" noChangeArrowheads="1"/>
          </p:cNvPicPr>
          <p:nvPr/>
        </p:nvPicPr>
        <p:blipFill>
          <a:blip r:embed="rId3" cstate="print"/>
          <a:srcRect/>
          <a:stretch>
            <a:fillRect/>
          </a:stretch>
        </p:blipFill>
        <p:spPr bwMode="auto">
          <a:xfrm>
            <a:off x="6967538" y="5024438"/>
            <a:ext cx="442912" cy="585787"/>
          </a:xfrm>
          <a:prstGeom prst="rect">
            <a:avLst/>
          </a:prstGeom>
          <a:noFill/>
          <a:effectLst>
            <a:outerShdw blurRad="63500" dist="38099" dir="2700000" algn="ctr" rotWithShape="0">
              <a:srgbClr val="000000">
                <a:alpha val="74998"/>
              </a:srgbClr>
            </a:outerShdw>
          </a:effectLst>
          <a:extLst/>
        </p:spPr>
      </p:pic>
      <p:pic>
        <p:nvPicPr>
          <p:cNvPr id="5" name="Picture 105" descr="phpThumb-63"/>
          <p:cNvPicPr>
            <a:picLocks noChangeAspect="1" noChangeArrowheads="1"/>
          </p:cNvPicPr>
          <p:nvPr/>
        </p:nvPicPr>
        <p:blipFill>
          <a:blip r:embed="rId4" cstate="print"/>
          <a:srcRect/>
          <a:stretch>
            <a:fillRect/>
          </a:stretch>
        </p:blipFill>
        <p:spPr bwMode="auto">
          <a:xfrm>
            <a:off x="6969125" y="3803650"/>
            <a:ext cx="442913" cy="614363"/>
          </a:xfrm>
          <a:prstGeom prst="rect">
            <a:avLst/>
          </a:prstGeom>
          <a:noFill/>
          <a:effectLst>
            <a:outerShdw blurRad="63500" dist="38099" dir="2700000" algn="ctr" rotWithShape="0">
              <a:srgbClr val="000000">
                <a:alpha val="74998"/>
              </a:srgbClr>
            </a:outerShdw>
          </a:effectLst>
          <a:extLst/>
        </p:spPr>
      </p:pic>
      <p:pic>
        <p:nvPicPr>
          <p:cNvPr id="6" name="Picture 106" descr="phpThumb-59"/>
          <p:cNvPicPr>
            <a:picLocks noChangeAspect="1" noChangeArrowheads="1"/>
          </p:cNvPicPr>
          <p:nvPr/>
        </p:nvPicPr>
        <p:blipFill>
          <a:blip r:embed="rId5" cstate="print"/>
          <a:srcRect/>
          <a:stretch>
            <a:fillRect/>
          </a:stretch>
        </p:blipFill>
        <p:spPr bwMode="auto">
          <a:xfrm>
            <a:off x="8281988" y="4162425"/>
            <a:ext cx="444500" cy="592138"/>
          </a:xfrm>
          <a:prstGeom prst="rect">
            <a:avLst/>
          </a:prstGeom>
          <a:noFill/>
          <a:effectLst>
            <a:outerShdw blurRad="63500" dist="38099" dir="2700000" algn="ctr" rotWithShape="0">
              <a:srgbClr val="000000">
                <a:alpha val="74998"/>
              </a:srgbClr>
            </a:outerShdw>
          </a:effectLst>
          <a:extLst/>
        </p:spPr>
      </p:pic>
      <p:pic>
        <p:nvPicPr>
          <p:cNvPr id="7" name="Picture 107" descr="phpThumb-99"/>
          <p:cNvPicPr>
            <a:picLocks noChangeAspect="1" noChangeArrowheads="1"/>
          </p:cNvPicPr>
          <p:nvPr/>
        </p:nvPicPr>
        <p:blipFill>
          <a:blip r:embed="rId6" cstate="print"/>
          <a:srcRect/>
          <a:stretch>
            <a:fillRect/>
          </a:stretch>
        </p:blipFill>
        <p:spPr bwMode="auto">
          <a:xfrm>
            <a:off x="6097588" y="4267200"/>
            <a:ext cx="442912" cy="573088"/>
          </a:xfrm>
          <a:prstGeom prst="rect">
            <a:avLst/>
          </a:prstGeom>
          <a:noFill/>
          <a:effectLst>
            <a:outerShdw blurRad="63500" dist="38099" dir="2700000" algn="ctr" rotWithShape="0">
              <a:srgbClr val="000000">
                <a:alpha val="74998"/>
              </a:srgbClr>
            </a:outerShdw>
          </a:effectLst>
          <a:extLst/>
        </p:spPr>
      </p:pic>
      <p:pic>
        <p:nvPicPr>
          <p:cNvPr id="8" name="Picture 108" descr="phpThumb-12"/>
          <p:cNvPicPr>
            <a:picLocks noChangeAspect="1" noChangeArrowheads="1"/>
          </p:cNvPicPr>
          <p:nvPr/>
        </p:nvPicPr>
        <p:blipFill>
          <a:blip r:embed="rId7" cstate="print"/>
          <a:srcRect/>
          <a:stretch>
            <a:fillRect/>
          </a:stretch>
        </p:blipFill>
        <p:spPr bwMode="auto">
          <a:xfrm>
            <a:off x="5632450" y="4552950"/>
            <a:ext cx="442913" cy="638175"/>
          </a:xfrm>
          <a:prstGeom prst="rect">
            <a:avLst/>
          </a:prstGeom>
          <a:noFill/>
          <a:effectLst>
            <a:outerShdw blurRad="63500" dist="38099" dir="2700000" algn="ctr" rotWithShape="0">
              <a:srgbClr val="000000">
                <a:alpha val="74998"/>
              </a:srgbClr>
            </a:outerShdw>
          </a:effectLst>
          <a:extLst/>
        </p:spPr>
      </p:pic>
      <p:pic>
        <p:nvPicPr>
          <p:cNvPr id="9" name="Picture 109" descr="phpThumb-1"/>
          <p:cNvPicPr>
            <a:picLocks noChangeAspect="1" noChangeArrowheads="1"/>
          </p:cNvPicPr>
          <p:nvPr/>
        </p:nvPicPr>
        <p:blipFill>
          <a:blip r:embed="rId8" cstate="print"/>
          <a:srcRect/>
          <a:stretch>
            <a:fillRect/>
          </a:stretch>
        </p:blipFill>
        <p:spPr bwMode="auto">
          <a:xfrm>
            <a:off x="8293100" y="2928938"/>
            <a:ext cx="442913" cy="590550"/>
          </a:xfrm>
          <a:prstGeom prst="rect">
            <a:avLst/>
          </a:prstGeom>
          <a:noFill/>
          <a:effectLst>
            <a:outerShdw blurRad="63500" dist="38099" dir="2700000" algn="ctr" rotWithShape="0">
              <a:srgbClr val="000000">
                <a:alpha val="74998"/>
              </a:srgbClr>
            </a:outerShdw>
          </a:effectLst>
          <a:extLst/>
        </p:spPr>
      </p:pic>
      <p:pic>
        <p:nvPicPr>
          <p:cNvPr id="10" name="Picture 110" descr="phpThumb-14"/>
          <p:cNvPicPr>
            <a:picLocks noChangeAspect="1" noChangeArrowheads="1"/>
          </p:cNvPicPr>
          <p:nvPr/>
        </p:nvPicPr>
        <p:blipFill>
          <a:blip r:embed="rId9" cstate="print"/>
          <a:srcRect/>
          <a:stretch>
            <a:fillRect/>
          </a:stretch>
        </p:blipFill>
        <p:spPr bwMode="auto">
          <a:xfrm>
            <a:off x="7396163" y="3986213"/>
            <a:ext cx="442912" cy="585787"/>
          </a:xfrm>
          <a:prstGeom prst="rect">
            <a:avLst/>
          </a:prstGeom>
          <a:noFill/>
          <a:effectLst>
            <a:outerShdw blurRad="63500" dist="38099" dir="2700000" algn="ctr" rotWithShape="0">
              <a:srgbClr val="000000">
                <a:alpha val="74998"/>
              </a:srgbClr>
            </a:outerShdw>
          </a:effectLst>
          <a:extLst/>
        </p:spPr>
      </p:pic>
      <p:pic>
        <p:nvPicPr>
          <p:cNvPr id="11" name="Picture 111" descr="phpThumb-16"/>
          <p:cNvPicPr>
            <a:picLocks noChangeAspect="1" noChangeArrowheads="1"/>
          </p:cNvPicPr>
          <p:nvPr/>
        </p:nvPicPr>
        <p:blipFill>
          <a:blip r:embed="rId10" cstate="print"/>
          <a:srcRect/>
          <a:stretch>
            <a:fillRect/>
          </a:stretch>
        </p:blipFill>
        <p:spPr bwMode="auto">
          <a:xfrm>
            <a:off x="7404100" y="3406775"/>
            <a:ext cx="442913" cy="585788"/>
          </a:xfrm>
          <a:prstGeom prst="rect">
            <a:avLst/>
          </a:prstGeom>
          <a:noFill/>
          <a:effectLst>
            <a:outerShdw blurRad="63500" dist="38099" dir="2700000" algn="ctr" rotWithShape="0">
              <a:srgbClr val="000000">
                <a:alpha val="74998"/>
              </a:srgbClr>
            </a:outerShdw>
          </a:effectLst>
          <a:extLst/>
        </p:spPr>
      </p:pic>
      <p:pic>
        <p:nvPicPr>
          <p:cNvPr id="12" name="Picture 112" descr="phpThumb-31"/>
          <p:cNvPicPr>
            <a:picLocks noChangeAspect="1" noChangeArrowheads="1"/>
          </p:cNvPicPr>
          <p:nvPr/>
        </p:nvPicPr>
        <p:blipFill>
          <a:blip r:embed="rId11" cstate="print"/>
          <a:srcRect/>
          <a:stretch>
            <a:fillRect/>
          </a:stretch>
        </p:blipFill>
        <p:spPr bwMode="auto">
          <a:xfrm>
            <a:off x="6519863" y="5265738"/>
            <a:ext cx="442912" cy="604837"/>
          </a:xfrm>
          <a:prstGeom prst="rect">
            <a:avLst/>
          </a:prstGeom>
          <a:noFill/>
          <a:effectLst>
            <a:outerShdw blurRad="63500" dist="38099" dir="2700000" algn="ctr" rotWithShape="0">
              <a:srgbClr val="000000">
                <a:alpha val="74998"/>
              </a:srgbClr>
            </a:outerShdw>
          </a:effectLst>
          <a:extLst/>
        </p:spPr>
      </p:pic>
      <p:pic>
        <p:nvPicPr>
          <p:cNvPr id="13" name="Picture 113" descr="phpThumb-51"/>
          <p:cNvPicPr>
            <a:picLocks noChangeAspect="1" noChangeArrowheads="1"/>
          </p:cNvPicPr>
          <p:nvPr/>
        </p:nvPicPr>
        <p:blipFill>
          <a:blip r:embed="rId12" cstate="print"/>
          <a:srcRect/>
          <a:stretch>
            <a:fillRect/>
          </a:stretch>
        </p:blipFill>
        <p:spPr bwMode="auto">
          <a:xfrm>
            <a:off x="7848600" y="2619375"/>
            <a:ext cx="442913" cy="596900"/>
          </a:xfrm>
          <a:prstGeom prst="rect">
            <a:avLst/>
          </a:prstGeom>
          <a:noFill/>
          <a:effectLst>
            <a:outerShdw blurRad="63500" dist="38099" dir="2700000" algn="ctr" rotWithShape="0">
              <a:srgbClr val="000000">
                <a:alpha val="74998"/>
              </a:srgbClr>
            </a:outerShdw>
          </a:effectLst>
          <a:extLst/>
        </p:spPr>
      </p:pic>
      <p:pic>
        <p:nvPicPr>
          <p:cNvPr id="14" name="Picture 114" descr="phpThumb-57"/>
          <p:cNvPicPr>
            <a:picLocks noChangeAspect="1" noChangeArrowheads="1"/>
          </p:cNvPicPr>
          <p:nvPr/>
        </p:nvPicPr>
        <p:blipFill>
          <a:blip r:embed="rId13" cstate="print"/>
          <a:srcRect/>
          <a:stretch>
            <a:fillRect/>
          </a:stretch>
        </p:blipFill>
        <p:spPr bwMode="auto">
          <a:xfrm>
            <a:off x="6962775" y="4425950"/>
            <a:ext cx="442913" cy="596900"/>
          </a:xfrm>
          <a:prstGeom prst="rect">
            <a:avLst/>
          </a:prstGeom>
          <a:noFill/>
          <a:effectLst>
            <a:outerShdw blurRad="63500" dist="38099" dir="2700000" algn="ctr" rotWithShape="0">
              <a:srgbClr val="000000">
                <a:alpha val="74998"/>
              </a:srgbClr>
            </a:outerShdw>
          </a:effectLst>
          <a:extLst/>
        </p:spPr>
      </p:pic>
      <p:pic>
        <p:nvPicPr>
          <p:cNvPr id="15" name="Picture 115" descr="phpThumb-58"/>
          <p:cNvPicPr>
            <a:picLocks noChangeAspect="1" noChangeArrowheads="1"/>
          </p:cNvPicPr>
          <p:nvPr/>
        </p:nvPicPr>
        <p:blipFill>
          <a:blip r:embed="rId14" cstate="print"/>
          <a:srcRect/>
          <a:stretch>
            <a:fillRect/>
          </a:stretch>
        </p:blipFill>
        <p:spPr bwMode="auto">
          <a:xfrm>
            <a:off x="6072188" y="4806950"/>
            <a:ext cx="444500" cy="579438"/>
          </a:xfrm>
          <a:prstGeom prst="rect">
            <a:avLst/>
          </a:prstGeom>
          <a:noFill/>
          <a:effectLst>
            <a:outerShdw blurRad="63500" dist="38099" dir="2700000" algn="ctr" rotWithShape="0">
              <a:srgbClr val="000000">
                <a:alpha val="74998"/>
              </a:srgbClr>
            </a:outerShdw>
          </a:effectLst>
          <a:extLst/>
        </p:spPr>
      </p:pic>
      <p:pic>
        <p:nvPicPr>
          <p:cNvPr id="16" name="Picture 116" descr="phpThumb-60"/>
          <p:cNvPicPr>
            <a:picLocks noChangeAspect="1" noChangeArrowheads="1"/>
          </p:cNvPicPr>
          <p:nvPr/>
        </p:nvPicPr>
        <p:blipFill>
          <a:blip r:embed="rId15" cstate="print"/>
          <a:srcRect/>
          <a:stretch>
            <a:fillRect/>
          </a:stretch>
        </p:blipFill>
        <p:spPr bwMode="auto">
          <a:xfrm>
            <a:off x="7829550" y="3795713"/>
            <a:ext cx="442913" cy="596900"/>
          </a:xfrm>
          <a:prstGeom prst="rect">
            <a:avLst/>
          </a:prstGeom>
          <a:noFill/>
          <a:effectLst>
            <a:outerShdw blurRad="63500" dist="38099" dir="2700000" algn="ctr" rotWithShape="0">
              <a:srgbClr val="000000">
                <a:alpha val="74998"/>
              </a:srgbClr>
            </a:outerShdw>
          </a:effectLst>
          <a:extLst/>
        </p:spPr>
      </p:pic>
      <p:pic>
        <p:nvPicPr>
          <p:cNvPr id="17" name="Picture 117" descr="phpThumb-62"/>
          <p:cNvPicPr>
            <a:picLocks noChangeAspect="1" noChangeArrowheads="1"/>
          </p:cNvPicPr>
          <p:nvPr/>
        </p:nvPicPr>
        <p:blipFill>
          <a:blip r:embed="rId16" cstate="print"/>
          <a:srcRect/>
          <a:stretch>
            <a:fillRect/>
          </a:stretch>
        </p:blipFill>
        <p:spPr bwMode="auto">
          <a:xfrm>
            <a:off x="7845425" y="3198813"/>
            <a:ext cx="442913" cy="592137"/>
          </a:xfrm>
          <a:prstGeom prst="rect">
            <a:avLst/>
          </a:prstGeom>
          <a:noFill/>
          <a:effectLst>
            <a:outerShdw blurRad="63500" dist="38099" dir="2700000" algn="ctr" rotWithShape="0">
              <a:srgbClr val="000000">
                <a:alpha val="74998"/>
              </a:srgbClr>
            </a:outerShdw>
          </a:effectLst>
          <a:extLst/>
        </p:spPr>
      </p:pic>
      <p:pic>
        <p:nvPicPr>
          <p:cNvPr id="18" name="Picture 118" descr="phpThumb-64"/>
          <p:cNvPicPr>
            <a:picLocks noChangeAspect="1" noChangeArrowheads="1"/>
          </p:cNvPicPr>
          <p:nvPr/>
        </p:nvPicPr>
        <p:blipFill>
          <a:blip r:embed="rId17" cstate="print"/>
          <a:srcRect/>
          <a:stretch>
            <a:fillRect/>
          </a:stretch>
        </p:blipFill>
        <p:spPr bwMode="auto">
          <a:xfrm>
            <a:off x="6516688" y="4684713"/>
            <a:ext cx="442912" cy="596900"/>
          </a:xfrm>
          <a:prstGeom prst="rect">
            <a:avLst/>
          </a:prstGeom>
          <a:noFill/>
          <a:effectLst>
            <a:outerShdw blurRad="63500" dist="38099" dir="2700000" algn="ctr" rotWithShape="0">
              <a:srgbClr val="000000">
                <a:alpha val="74998"/>
              </a:srgbClr>
            </a:outerShdw>
          </a:effectLst>
          <a:extLst/>
        </p:spPr>
      </p:pic>
      <p:pic>
        <p:nvPicPr>
          <p:cNvPr id="19" name="Picture 119" descr="phpThumb-69"/>
          <p:cNvPicPr>
            <a:picLocks noChangeAspect="1" noChangeArrowheads="1"/>
          </p:cNvPicPr>
          <p:nvPr/>
        </p:nvPicPr>
        <p:blipFill>
          <a:blip r:embed="rId18" cstate="print"/>
          <a:srcRect/>
          <a:stretch>
            <a:fillRect/>
          </a:stretch>
        </p:blipFill>
        <p:spPr bwMode="auto">
          <a:xfrm>
            <a:off x="8278813" y="3524250"/>
            <a:ext cx="442912" cy="644525"/>
          </a:xfrm>
          <a:prstGeom prst="rect">
            <a:avLst/>
          </a:prstGeom>
          <a:noFill/>
          <a:effectLst>
            <a:outerShdw blurRad="63500" dist="38099" dir="2700000" algn="ctr" rotWithShape="0">
              <a:srgbClr val="000000">
                <a:alpha val="74998"/>
              </a:srgbClr>
            </a:outerShdw>
          </a:effectLst>
          <a:extLst/>
        </p:spPr>
      </p:pic>
      <p:pic>
        <p:nvPicPr>
          <p:cNvPr id="20" name="Picture 120" descr="phpThumb-76"/>
          <p:cNvPicPr>
            <a:picLocks noChangeAspect="1" noChangeArrowheads="1"/>
          </p:cNvPicPr>
          <p:nvPr/>
        </p:nvPicPr>
        <p:blipFill>
          <a:blip r:embed="rId19" cstate="print"/>
          <a:srcRect/>
          <a:stretch>
            <a:fillRect/>
          </a:stretch>
        </p:blipFill>
        <p:spPr bwMode="auto">
          <a:xfrm>
            <a:off x="7397750" y="4572000"/>
            <a:ext cx="442913" cy="627063"/>
          </a:xfrm>
          <a:prstGeom prst="rect">
            <a:avLst/>
          </a:prstGeom>
          <a:noFill/>
          <a:effectLst>
            <a:outerShdw blurRad="63500" dist="38099" dir="2700000" algn="ctr" rotWithShape="0">
              <a:srgbClr val="000000">
                <a:alpha val="74998"/>
              </a:srgbClr>
            </a:outerShdw>
          </a:effectLst>
          <a:extLst/>
        </p:spPr>
      </p:pic>
      <p:pic>
        <p:nvPicPr>
          <p:cNvPr id="21" name="Picture 121" descr="phpThumb-82"/>
          <p:cNvPicPr>
            <a:picLocks noChangeAspect="1" noChangeArrowheads="1"/>
          </p:cNvPicPr>
          <p:nvPr/>
        </p:nvPicPr>
        <p:blipFill>
          <a:blip r:embed="rId20" cstate="print"/>
          <a:srcRect/>
          <a:stretch>
            <a:fillRect/>
          </a:stretch>
        </p:blipFill>
        <p:spPr bwMode="auto">
          <a:xfrm>
            <a:off x="7835900" y="4389438"/>
            <a:ext cx="442913" cy="598487"/>
          </a:xfrm>
          <a:prstGeom prst="rect">
            <a:avLst/>
          </a:prstGeom>
          <a:noFill/>
          <a:effectLst>
            <a:outerShdw blurRad="63500" dist="38099" dir="2700000" algn="ctr" rotWithShape="0">
              <a:srgbClr val="000000">
                <a:alpha val="74998"/>
              </a:srgbClr>
            </a:outerShdw>
          </a:effectLst>
          <a:extLst/>
        </p:spPr>
      </p:pic>
      <p:pic>
        <p:nvPicPr>
          <p:cNvPr id="22" name="Picture 122" descr="phpThumb"/>
          <p:cNvPicPr>
            <a:picLocks noChangeAspect="1" noChangeArrowheads="1"/>
          </p:cNvPicPr>
          <p:nvPr/>
        </p:nvPicPr>
        <p:blipFill>
          <a:blip r:embed="rId21" cstate="print"/>
          <a:srcRect/>
          <a:stretch>
            <a:fillRect/>
          </a:stretch>
        </p:blipFill>
        <p:spPr bwMode="auto">
          <a:xfrm>
            <a:off x="6518275" y="4089400"/>
            <a:ext cx="442913" cy="590550"/>
          </a:xfrm>
          <a:prstGeom prst="rect">
            <a:avLst/>
          </a:prstGeom>
          <a:noFill/>
          <a:effectLst>
            <a:outerShdw blurRad="63500" dist="38099" dir="2700000" algn="ctr" rotWithShape="0">
              <a:srgbClr val="000000">
                <a:alpha val="74998"/>
              </a:srgbClr>
            </a:outerShdw>
          </a:effectLst>
          <a:extLst/>
        </p:spPr>
      </p:pic>
      <p:pic>
        <p:nvPicPr>
          <p:cNvPr id="23" name="Picture 123" descr="phpThumb-53"/>
          <p:cNvPicPr>
            <a:picLocks noChangeAspect="1" noChangeArrowheads="1"/>
          </p:cNvPicPr>
          <p:nvPr/>
        </p:nvPicPr>
        <p:blipFill>
          <a:blip r:embed="rId22" cstate="print"/>
          <a:srcRect/>
          <a:stretch>
            <a:fillRect/>
          </a:stretch>
        </p:blipFill>
        <p:spPr bwMode="auto">
          <a:xfrm>
            <a:off x="5629275" y="5191125"/>
            <a:ext cx="442913" cy="573088"/>
          </a:xfrm>
          <a:prstGeom prst="rect">
            <a:avLst/>
          </a:prstGeom>
          <a:noFill/>
          <a:effectLst>
            <a:outerShdw blurRad="63500" dist="38099" dir="2700000" algn="ctr" rotWithShape="0">
              <a:srgbClr val="000000">
                <a:alpha val="74998"/>
              </a:srgbClr>
            </a:outerShdw>
          </a:effectLst>
          <a:extLst/>
        </p:spPr>
      </p:pic>
      <p:pic>
        <p:nvPicPr>
          <p:cNvPr id="24" name="Picture 124" descr="phpThumb-27"/>
          <p:cNvPicPr>
            <a:picLocks noChangeAspect="1" noChangeArrowheads="1"/>
          </p:cNvPicPr>
          <p:nvPr/>
        </p:nvPicPr>
        <p:blipFill>
          <a:blip r:embed="rId23" cstate="print"/>
          <a:srcRect/>
          <a:stretch>
            <a:fillRect/>
          </a:stretch>
        </p:blipFill>
        <p:spPr bwMode="auto">
          <a:xfrm>
            <a:off x="6078538" y="5372100"/>
            <a:ext cx="442912" cy="579438"/>
          </a:xfrm>
          <a:prstGeom prst="rect">
            <a:avLst/>
          </a:prstGeom>
          <a:noFill/>
          <a:effectLst>
            <a:outerShdw blurRad="63500" dist="38099" dir="2700000" algn="ctr" rotWithShape="0">
              <a:srgbClr val="000000">
                <a:alpha val="74998"/>
              </a:srgbClr>
            </a:outerShdw>
          </a:effectLst>
          <a:extLst/>
        </p:spPr>
      </p:pic>
      <p:pic>
        <p:nvPicPr>
          <p:cNvPr id="25" name="Picture 125" descr="phpThumb-24"/>
          <p:cNvPicPr>
            <a:picLocks noChangeAspect="1" noChangeArrowheads="1"/>
          </p:cNvPicPr>
          <p:nvPr/>
        </p:nvPicPr>
        <p:blipFill>
          <a:blip r:embed="rId24" cstate="print"/>
          <a:srcRect/>
          <a:stretch>
            <a:fillRect/>
          </a:stretch>
        </p:blipFill>
        <p:spPr bwMode="auto">
          <a:xfrm>
            <a:off x="8289925" y="2346325"/>
            <a:ext cx="442913" cy="585788"/>
          </a:xfrm>
          <a:prstGeom prst="rect">
            <a:avLst/>
          </a:prstGeom>
          <a:noFill/>
          <a:effectLst>
            <a:outerShdw blurRad="63500" dist="38099" dir="2700000" algn="ctr" rotWithShape="0">
              <a:srgbClr val="000000">
                <a:alpha val="74998"/>
              </a:srgbClr>
            </a:outerShdw>
          </a:effectLst>
          <a:extLst/>
        </p:spPr>
      </p:pic>
      <p:sp>
        <p:nvSpPr>
          <p:cNvPr id="14360" name="TextBox 25"/>
          <p:cNvSpPr txBox="1">
            <a:spLocks noChangeArrowheads="1"/>
          </p:cNvSpPr>
          <p:nvPr/>
        </p:nvSpPr>
        <p:spPr bwMode="auto">
          <a:xfrm>
            <a:off x="166588" y="1274642"/>
            <a:ext cx="7023993" cy="341632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marL="342900" indent="-342900"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lnSpc>
                <a:spcPct val="150000"/>
              </a:lnSpc>
              <a:buFont typeface="Arial" pitchFamily="34" charset="0"/>
              <a:buChar char="•"/>
            </a:pPr>
            <a:r>
              <a:rPr lang="en-US" sz="2400" dirty="0">
                <a:latin typeface="Calibri" pitchFamily="34" charset="0"/>
              </a:rPr>
              <a:t>15-20k new spp. described annually (2M total)</a:t>
            </a:r>
            <a:r>
              <a:rPr lang="en-US" sz="2400" baseline="30000" dirty="0">
                <a:latin typeface="Calibri" pitchFamily="34" charset="0"/>
              </a:rPr>
              <a:t>1</a:t>
            </a:r>
          </a:p>
          <a:p>
            <a:pPr eaLnBrk="1" hangingPunct="1">
              <a:lnSpc>
                <a:spcPct val="150000"/>
              </a:lnSpc>
              <a:buFont typeface="Arial" pitchFamily="34" charset="0"/>
              <a:buChar char="•"/>
            </a:pPr>
            <a:r>
              <a:rPr lang="en-US" sz="2400" dirty="0">
                <a:latin typeface="Calibri" pitchFamily="34" charset="0"/>
              </a:rPr>
              <a:t>30k nomenclatural acts (12M total)</a:t>
            </a:r>
            <a:r>
              <a:rPr lang="en-US" sz="2400" baseline="30000" dirty="0">
                <a:latin typeface="Calibri" pitchFamily="34" charset="0"/>
              </a:rPr>
              <a:t> 1</a:t>
            </a:r>
            <a:endParaRPr lang="en-US" sz="2400" dirty="0">
              <a:latin typeface="Calibri" pitchFamily="34" charset="0"/>
            </a:endParaRPr>
          </a:p>
          <a:p>
            <a:pPr eaLnBrk="1" hangingPunct="1">
              <a:lnSpc>
                <a:spcPct val="150000"/>
              </a:lnSpc>
              <a:buFont typeface="Arial" pitchFamily="34" charset="0"/>
              <a:buChar char="•"/>
            </a:pPr>
            <a:r>
              <a:rPr lang="en-US" sz="2400" dirty="0">
                <a:latin typeface="Calibri" pitchFamily="34" charset="0"/>
              </a:rPr>
              <a:t>20k phylogenies (750k total)</a:t>
            </a:r>
            <a:r>
              <a:rPr lang="en-US" sz="2400" baseline="30000" dirty="0">
                <a:latin typeface="Calibri" pitchFamily="34" charset="0"/>
              </a:rPr>
              <a:t>2</a:t>
            </a:r>
          </a:p>
          <a:p>
            <a:pPr eaLnBrk="1" hangingPunct="1">
              <a:lnSpc>
                <a:spcPct val="150000"/>
              </a:lnSpc>
              <a:buFont typeface="Arial" pitchFamily="34" charset="0"/>
              <a:buChar char="•"/>
            </a:pPr>
            <a:r>
              <a:rPr lang="en-US" sz="2400" dirty="0">
                <a:latin typeface="Calibri" pitchFamily="34" charset="0"/>
              </a:rPr>
              <a:t>31k taxa sequenced (360k taxa total)</a:t>
            </a:r>
            <a:r>
              <a:rPr lang="en-US" sz="2400" baseline="30000" dirty="0">
                <a:latin typeface="Calibri" pitchFamily="34" charset="0"/>
              </a:rPr>
              <a:t>3</a:t>
            </a:r>
          </a:p>
          <a:p>
            <a:pPr eaLnBrk="1" hangingPunct="1">
              <a:lnSpc>
                <a:spcPct val="150000"/>
              </a:lnSpc>
              <a:buFont typeface="Arial" pitchFamily="34" charset="0"/>
              <a:buChar char="•"/>
            </a:pPr>
            <a:r>
              <a:rPr lang="en-US" sz="2400" dirty="0">
                <a:latin typeface="Calibri" pitchFamily="34" charset="0"/>
              </a:rPr>
              <a:t>800k </a:t>
            </a:r>
            <a:r>
              <a:rPr lang="en-US" sz="2400" dirty="0" err="1">
                <a:latin typeface="Calibri" pitchFamily="34" charset="0"/>
              </a:rPr>
              <a:t>BioMed</a:t>
            </a:r>
            <a:r>
              <a:rPr lang="en-US" sz="2400" dirty="0">
                <a:latin typeface="Calibri" pitchFamily="34" charset="0"/>
              </a:rPr>
              <a:t> papers (40M total pp. of taxonomy)</a:t>
            </a:r>
            <a:r>
              <a:rPr lang="en-US" sz="2400" baseline="30000" dirty="0">
                <a:latin typeface="Calibri" pitchFamily="34" charset="0"/>
              </a:rPr>
              <a:t> 4</a:t>
            </a:r>
            <a:endParaRPr lang="en-US" sz="2400" dirty="0">
              <a:latin typeface="Calibri" pitchFamily="34" charset="0"/>
            </a:endParaRPr>
          </a:p>
          <a:p>
            <a:pPr marL="0" indent="0" eaLnBrk="1" hangingPunct="1">
              <a:lnSpc>
                <a:spcPct val="150000"/>
              </a:lnSpc>
            </a:pPr>
            <a:endParaRPr lang="en-US" sz="2400" dirty="0">
              <a:latin typeface="Calibri" pitchFamily="34" charset="0"/>
            </a:endParaRPr>
          </a:p>
        </p:txBody>
      </p:sp>
      <p:sp>
        <p:nvSpPr>
          <p:cNvPr id="14361" name="Rectangle 2"/>
          <p:cNvSpPr txBox="1">
            <a:spLocks noChangeArrowheads="1"/>
          </p:cNvSpPr>
          <p:nvPr/>
        </p:nvSpPr>
        <p:spPr bwMode="auto">
          <a:xfrm>
            <a:off x="854075" y="115888"/>
            <a:ext cx="8280400" cy="4921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ct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eaLnBrk="1" hangingPunct="1"/>
            <a:r>
              <a:rPr lang="en-US" sz="3200" b="1" dirty="0">
                <a:ea typeface="ＭＳ Ｐゴシック" pitchFamily="34" charset="-128"/>
              </a:rPr>
              <a:t>Our current taxonomic data production</a:t>
            </a:r>
          </a:p>
        </p:txBody>
      </p:sp>
      <p:sp>
        <p:nvSpPr>
          <p:cNvPr id="14363" name="TextBox 28"/>
          <p:cNvSpPr txBox="1">
            <a:spLocks noChangeArrowheads="1"/>
          </p:cNvSpPr>
          <p:nvPr/>
        </p:nvSpPr>
        <p:spPr bwMode="auto">
          <a:xfrm>
            <a:off x="0" y="6453188"/>
            <a:ext cx="6500813" cy="2778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sz="1200">
                <a:latin typeface="Calibri" pitchFamily="34" charset="0"/>
              </a:rPr>
              <a:t>Figures from 1) Zhang, Zootaxa 2011 4, 1-4; 2) Web-of-Science; 3) Genbank and 4) PubMed.</a:t>
            </a:r>
          </a:p>
        </p:txBody>
      </p:sp>
    </p:spTree>
    <p:extLst>
      <p:ext uri="{BB962C8B-B14F-4D97-AF65-F5344CB8AC3E}">
        <p14:creationId xmlns:p14="http://schemas.microsoft.com/office/powerpoint/2010/main" xmlns="" val="226407107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2" presetClass="entr" presetSubtype="0" fill="hold"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fade">
                                      <p:cBhvr>
                                        <p:cTn id="7" dur="100"/>
                                        <p:tgtEl>
                                          <p:spTgt spid="23"/>
                                        </p:tgtEl>
                                      </p:cBhvr>
                                    </p:animEffect>
                                    <p:anim calcmode="lin" valueType="num">
                                      <p:cBhvr>
                                        <p:cTn id="8" dur="100" fill="hold"/>
                                        <p:tgtEl>
                                          <p:spTgt spid="23"/>
                                        </p:tgtEl>
                                        <p:attrNameLst>
                                          <p:attrName>ppt_x</p:attrName>
                                        </p:attrNameLst>
                                      </p:cBhvr>
                                      <p:tavLst>
                                        <p:tav tm="0">
                                          <p:val>
                                            <p:strVal val="#ppt_x"/>
                                          </p:val>
                                        </p:tav>
                                        <p:tav tm="100000">
                                          <p:val>
                                            <p:strVal val="#ppt_x"/>
                                          </p:val>
                                        </p:tav>
                                      </p:tavLst>
                                    </p:anim>
                                    <p:anim calcmode="lin" valueType="num">
                                      <p:cBhvr>
                                        <p:cTn id="9" dur="100" fill="hold"/>
                                        <p:tgtEl>
                                          <p:spTgt spid="23"/>
                                        </p:tgtEl>
                                        <p:attrNameLst>
                                          <p:attrName>ppt_y</p:attrName>
                                        </p:attrNameLst>
                                      </p:cBhvr>
                                      <p:tavLst>
                                        <p:tav tm="0">
                                          <p:val>
                                            <p:strVal val="#ppt_y+.1"/>
                                          </p:val>
                                        </p:tav>
                                        <p:tav tm="100000">
                                          <p:val>
                                            <p:strVal val="#ppt_y"/>
                                          </p:val>
                                        </p:tav>
                                      </p:tavLst>
                                    </p:anim>
                                  </p:childTnLst>
                                </p:cTn>
                              </p:par>
                            </p:childTnLst>
                          </p:cTn>
                        </p:par>
                        <p:par>
                          <p:cTn id="10" fill="hold" nodeType="afterGroup">
                            <p:stCondLst>
                              <p:cond delay="100"/>
                            </p:stCondLst>
                            <p:childTnLst>
                              <p:par>
                                <p:cTn id="11" presetID="42" presetClass="entr" presetSubtype="0" fill="hold"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fade">
                                      <p:cBhvr>
                                        <p:cTn id="13" dur="100"/>
                                        <p:tgtEl>
                                          <p:spTgt spid="8"/>
                                        </p:tgtEl>
                                      </p:cBhvr>
                                    </p:animEffect>
                                    <p:anim calcmode="lin" valueType="num">
                                      <p:cBhvr>
                                        <p:cTn id="14" dur="100" fill="hold"/>
                                        <p:tgtEl>
                                          <p:spTgt spid="8"/>
                                        </p:tgtEl>
                                        <p:attrNameLst>
                                          <p:attrName>ppt_x</p:attrName>
                                        </p:attrNameLst>
                                      </p:cBhvr>
                                      <p:tavLst>
                                        <p:tav tm="0">
                                          <p:val>
                                            <p:strVal val="#ppt_x"/>
                                          </p:val>
                                        </p:tav>
                                        <p:tav tm="100000">
                                          <p:val>
                                            <p:strVal val="#ppt_x"/>
                                          </p:val>
                                        </p:tav>
                                      </p:tavLst>
                                    </p:anim>
                                    <p:anim calcmode="lin" valueType="num">
                                      <p:cBhvr>
                                        <p:cTn id="15" dur="100" fill="hold"/>
                                        <p:tgtEl>
                                          <p:spTgt spid="8"/>
                                        </p:tgtEl>
                                        <p:attrNameLst>
                                          <p:attrName>ppt_y</p:attrName>
                                        </p:attrNameLst>
                                      </p:cBhvr>
                                      <p:tavLst>
                                        <p:tav tm="0">
                                          <p:val>
                                            <p:strVal val="#ppt_y+.1"/>
                                          </p:val>
                                        </p:tav>
                                        <p:tav tm="100000">
                                          <p:val>
                                            <p:strVal val="#ppt_y"/>
                                          </p:val>
                                        </p:tav>
                                      </p:tavLst>
                                    </p:anim>
                                  </p:childTnLst>
                                </p:cTn>
                              </p:par>
                            </p:childTnLst>
                          </p:cTn>
                        </p:par>
                        <p:par>
                          <p:cTn id="16" fill="hold" nodeType="afterGroup">
                            <p:stCondLst>
                              <p:cond delay="200"/>
                            </p:stCondLst>
                            <p:childTnLst>
                              <p:par>
                                <p:cTn id="17" presetID="42" presetClass="entr" presetSubtype="0" fill="hold" nodeType="afterEffect">
                                  <p:stCondLst>
                                    <p:cond delay="0"/>
                                  </p:stCondLst>
                                  <p:childTnLst>
                                    <p:set>
                                      <p:cBhvr>
                                        <p:cTn id="18" dur="1" fill="hold">
                                          <p:stCondLst>
                                            <p:cond delay="0"/>
                                          </p:stCondLst>
                                        </p:cTn>
                                        <p:tgtEl>
                                          <p:spTgt spid="24"/>
                                        </p:tgtEl>
                                        <p:attrNameLst>
                                          <p:attrName>style.visibility</p:attrName>
                                        </p:attrNameLst>
                                      </p:cBhvr>
                                      <p:to>
                                        <p:strVal val="visible"/>
                                      </p:to>
                                    </p:set>
                                    <p:animEffect transition="in" filter="fade">
                                      <p:cBhvr>
                                        <p:cTn id="19" dur="100"/>
                                        <p:tgtEl>
                                          <p:spTgt spid="24"/>
                                        </p:tgtEl>
                                      </p:cBhvr>
                                    </p:animEffect>
                                    <p:anim calcmode="lin" valueType="num">
                                      <p:cBhvr>
                                        <p:cTn id="20" dur="100" fill="hold"/>
                                        <p:tgtEl>
                                          <p:spTgt spid="24"/>
                                        </p:tgtEl>
                                        <p:attrNameLst>
                                          <p:attrName>ppt_x</p:attrName>
                                        </p:attrNameLst>
                                      </p:cBhvr>
                                      <p:tavLst>
                                        <p:tav tm="0">
                                          <p:val>
                                            <p:strVal val="#ppt_x"/>
                                          </p:val>
                                        </p:tav>
                                        <p:tav tm="100000">
                                          <p:val>
                                            <p:strVal val="#ppt_x"/>
                                          </p:val>
                                        </p:tav>
                                      </p:tavLst>
                                    </p:anim>
                                    <p:anim calcmode="lin" valueType="num">
                                      <p:cBhvr>
                                        <p:cTn id="21" dur="100" fill="hold"/>
                                        <p:tgtEl>
                                          <p:spTgt spid="24"/>
                                        </p:tgtEl>
                                        <p:attrNameLst>
                                          <p:attrName>ppt_y</p:attrName>
                                        </p:attrNameLst>
                                      </p:cBhvr>
                                      <p:tavLst>
                                        <p:tav tm="0">
                                          <p:val>
                                            <p:strVal val="#ppt_y+.1"/>
                                          </p:val>
                                        </p:tav>
                                        <p:tav tm="100000">
                                          <p:val>
                                            <p:strVal val="#ppt_y"/>
                                          </p:val>
                                        </p:tav>
                                      </p:tavLst>
                                    </p:anim>
                                  </p:childTnLst>
                                </p:cTn>
                              </p:par>
                            </p:childTnLst>
                          </p:cTn>
                        </p:par>
                        <p:par>
                          <p:cTn id="22" fill="hold" nodeType="afterGroup">
                            <p:stCondLst>
                              <p:cond delay="300"/>
                            </p:stCondLst>
                            <p:childTnLst>
                              <p:par>
                                <p:cTn id="23" presetID="42" presetClass="entr" presetSubtype="0" fill="hold" nodeType="afterEffect">
                                  <p:stCondLst>
                                    <p:cond delay="0"/>
                                  </p:stCondLst>
                                  <p:childTnLst>
                                    <p:set>
                                      <p:cBhvr>
                                        <p:cTn id="24" dur="1" fill="hold">
                                          <p:stCondLst>
                                            <p:cond delay="0"/>
                                          </p:stCondLst>
                                        </p:cTn>
                                        <p:tgtEl>
                                          <p:spTgt spid="15"/>
                                        </p:tgtEl>
                                        <p:attrNameLst>
                                          <p:attrName>style.visibility</p:attrName>
                                        </p:attrNameLst>
                                      </p:cBhvr>
                                      <p:to>
                                        <p:strVal val="visible"/>
                                      </p:to>
                                    </p:set>
                                    <p:animEffect transition="in" filter="fade">
                                      <p:cBhvr>
                                        <p:cTn id="25" dur="100"/>
                                        <p:tgtEl>
                                          <p:spTgt spid="15"/>
                                        </p:tgtEl>
                                      </p:cBhvr>
                                    </p:animEffect>
                                    <p:anim calcmode="lin" valueType="num">
                                      <p:cBhvr>
                                        <p:cTn id="26" dur="100" fill="hold"/>
                                        <p:tgtEl>
                                          <p:spTgt spid="15"/>
                                        </p:tgtEl>
                                        <p:attrNameLst>
                                          <p:attrName>ppt_x</p:attrName>
                                        </p:attrNameLst>
                                      </p:cBhvr>
                                      <p:tavLst>
                                        <p:tav tm="0">
                                          <p:val>
                                            <p:strVal val="#ppt_x"/>
                                          </p:val>
                                        </p:tav>
                                        <p:tav tm="100000">
                                          <p:val>
                                            <p:strVal val="#ppt_x"/>
                                          </p:val>
                                        </p:tav>
                                      </p:tavLst>
                                    </p:anim>
                                    <p:anim calcmode="lin" valueType="num">
                                      <p:cBhvr>
                                        <p:cTn id="27" dur="100" fill="hold"/>
                                        <p:tgtEl>
                                          <p:spTgt spid="15"/>
                                        </p:tgtEl>
                                        <p:attrNameLst>
                                          <p:attrName>ppt_y</p:attrName>
                                        </p:attrNameLst>
                                      </p:cBhvr>
                                      <p:tavLst>
                                        <p:tav tm="0">
                                          <p:val>
                                            <p:strVal val="#ppt_y+.1"/>
                                          </p:val>
                                        </p:tav>
                                        <p:tav tm="100000">
                                          <p:val>
                                            <p:strVal val="#ppt_y"/>
                                          </p:val>
                                        </p:tav>
                                      </p:tavLst>
                                    </p:anim>
                                  </p:childTnLst>
                                </p:cTn>
                              </p:par>
                            </p:childTnLst>
                          </p:cTn>
                        </p:par>
                        <p:par>
                          <p:cTn id="28" fill="hold" nodeType="afterGroup">
                            <p:stCondLst>
                              <p:cond delay="400"/>
                            </p:stCondLst>
                            <p:childTnLst>
                              <p:par>
                                <p:cTn id="29" presetID="42" presetClass="entr" presetSubtype="0" fill="hold" nodeType="afterEffect">
                                  <p:stCondLst>
                                    <p:cond delay="0"/>
                                  </p:stCondLst>
                                  <p:childTnLst>
                                    <p:set>
                                      <p:cBhvr>
                                        <p:cTn id="30" dur="1" fill="hold">
                                          <p:stCondLst>
                                            <p:cond delay="0"/>
                                          </p:stCondLst>
                                        </p:cTn>
                                        <p:tgtEl>
                                          <p:spTgt spid="7"/>
                                        </p:tgtEl>
                                        <p:attrNameLst>
                                          <p:attrName>style.visibility</p:attrName>
                                        </p:attrNameLst>
                                      </p:cBhvr>
                                      <p:to>
                                        <p:strVal val="visible"/>
                                      </p:to>
                                    </p:set>
                                    <p:animEffect transition="in" filter="fade">
                                      <p:cBhvr>
                                        <p:cTn id="31" dur="100"/>
                                        <p:tgtEl>
                                          <p:spTgt spid="7"/>
                                        </p:tgtEl>
                                      </p:cBhvr>
                                    </p:animEffect>
                                    <p:anim calcmode="lin" valueType="num">
                                      <p:cBhvr>
                                        <p:cTn id="32" dur="100" fill="hold"/>
                                        <p:tgtEl>
                                          <p:spTgt spid="7"/>
                                        </p:tgtEl>
                                        <p:attrNameLst>
                                          <p:attrName>ppt_x</p:attrName>
                                        </p:attrNameLst>
                                      </p:cBhvr>
                                      <p:tavLst>
                                        <p:tav tm="0">
                                          <p:val>
                                            <p:strVal val="#ppt_x"/>
                                          </p:val>
                                        </p:tav>
                                        <p:tav tm="100000">
                                          <p:val>
                                            <p:strVal val="#ppt_x"/>
                                          </p:val>
                                        </p:tav>
                                      </p:tavLst>
                                    </p:anim>
                                    <p:anim calcmode="lin" valueType="num">
                                      <p:cBhvr>
                                        <p:cTn id="33" dur="100" fill="hold"/>
                                        <p:tgtEl>
                                          <p:spTgt spid="7"/>
                                        </p:tgtEl>
                                        <p:attrNameLst>
                                          <p:attrName>ppt_y</p:attrName>
                                        </p:attrNameLst>
                                      </p:cBhvr>
                                      <p:tavLst>
                                        <p:tav tm="0">
                                          <p:val>
                                            <p:strVal val="#ppt_y+.1"/>
                                          </p:val>
                                        </p:tav>
                                        <p:tav tm="100000">
                                          <p:val>
                                            <p:strVal val="#ppt_y"/>
                                          </p:val>
                                        </p:tav>
                                      </p:tavLst>
                                    </p:anim>
                                  </p:childTnLst>
                                </p:cTn>
                              </p:par>
                            </p:childTnLst>
                          </p:cTn>
                        </p:par>
                        <p:par>
                          <p:cTn id="34" fill="hold" nodeType="afterGroup">
                            <p:stCondLst>
                              <p:cond delay="500"/>
                            </p:stCondLst>
                            <p:childTnLst>
                              <p:par>
                                <p:cTn id="35" presetID="42" presetClass="entr" presetSubtype="0" fill="hold" nodeType="afterEffect">
                                  <p:stCondLst>
                                    <p:cond delay="0"/>
                                  </p:stCondLst>
                                  <p:childTnLst>
                                    <p:set>
                                      <p:cBhvr>
                                        <p:cTn id="36" dur="1" fill="hold">
                                          <p:stCondLst>
                                            <p:cond delay="0"/>
                                          </p:stCondLst>
                                        </p:cTn>
                                        <p:tgtEl>
                                          <p:spTgt spid="12"/>
                                        </p:tgtEl>
                                        <p:attrNameLst>
                                          <p:attrName>style.visibility</p:attrName>
                                        </p:attrNameLst>
                                      </p:cBhvr>
                                      <p:to>
                                        <p:strVal val="visible"/>
                                      </p:to>
                                    </p:set>
                                    <p:animEffect transition="in" filter="fade">
                                      <p:cBhvr>
                                        <p:cTn id="37" dur="100"/>
                                        <p:tgtEl>
                                          <p:spTgt spid="12"/>
                                        </p:tgtEl>
                                      </p:cBhvr>
                                    </p:animEffect>
                                    <p:anim calcmode="lin" valueType="num">
                                      <p:cBhvr>
                                        <p:cTn id="38" dur="100" fill="hold"/>
                                        <p:tgtEl>
                                          <p:spTgt spid="12"/>
                                        </p:tgtEl>
                                        <p:attrNameLst>
                                          <p:attrName>ppt_x</p:attrName>
                                        </p:attrNameLst>
                                      </p:cBhvr>
                                      <p:tavLst>
                                        <p:tav tm="0">
                                          <p:val>
                                            <p:strVal val="#ppt_x"/>
                                          </p:val>
                                        </p:tav>
                                        <p:tav tm="100000">
                                          <p:val>
                                            <p:strVal val="#ppt_x"/>
                                          </p:val>
                                        </p:tav>
                                      </p:tavLst>
                                    </p:anim>
                                    <p:anim calcmode="lin" valueType="num">
                                      <p:cBhvr>
                                        <p:cTn id="39" dur="100" fill="hold"/>
                                        <p:tgtEl>
                                          <p:spTgt spid="12"/>
                                        </p:tgtEl>
                                        <p:attrNameLst>
                                          <p:attrName>ppt_y</p:attrName>
                                        </p:attrNameLst>
                                      </p:cBhvr>
                                      <p:tavLst>
                                        <p:tav tm="0">
                                          <p:val>
                                            <p:strVal val="#ppt_y+.1"/>
                                          </p:val>
                                        </p:tav>
                                        <p:tav tm="100000">
                                          <p:val>
                                            <p:strVal val="#ppt_y"/>
                                          </p:val>
                                        </p:tav>
                                      </p:tavLst>
                                    </p:anim>
                                  </p:childTnLst>
                                </p:cTn>
                              </p:par>
                            </p:childTnLst>
                          </p:cTn>
                        </p:par>
                        <p:par>
                          <p:cTn id="40" fill="hold" nodeType="afterGroup">
                            <p:stCondLst>
                              <p:cond delay="600"/>
                            </p:stCondLst>
                            <p:childTnLst>
                              <p:par>
                                <p:cTn id="41" presetID="42" presetClass="entr" presetSubtype="0" fill="hold" nodeType="afterEffect">
                                  <p:stCondLst>
                                    <p:cond delay="0"/>
                                  </p:stCondLst>
                                  <p:childTnLst>
                                    <p:set>
                                      <p:cBhvr>
                                        <p:cTn id="42" dur="1" fill="hold">
                                          <p:stCondLst>
                                            <p:cond delay="0"/>
                                          </p:stCondLst>
                                        </p:cTn>
                                        <p:tgtEl>
                                          <p:spTgt spid="18"/>
                                        </p:tgtEl>
                                        <p:attrNameLst>
                                          <p:attrName>style.visibility</p:attrName>
                                        </p:attrNameLst>
                                      </p:cBhvr>
                                      <p:to>
                                        <p:strVal val="visible"/>
                                      </p:to>
                                    </p:set>
                                    <p:animEffect transition="in" filter="fade">
                                      <p:cBhvr>
                                        <p:cTn id="43" dur="100"/>
                                        <p:tgtEl>
                                          <p:spTgt spid="18"/>
                                        </p:tgtEl>
                                      </p:cBhvr>
                                    </p:animEffect>
                                    <p:anim calcmode="lin" valueType="num">
                                      <p:cBhvr>
                                        <p:cTn id="44" dur="100" fill="hold"/>
                                        <p:tgtEl>
                                          <p:spTgt spid="18"/>
                                        </p:tgtEl>
                                        <p:attrNameLst>
                                          <p:attrName>ppt_x</p:attrName>
                                        </p:attrNameLst>
                                      </p:cBhvr>
                                      <p:tavLst>
                                        <p:tav tm="0">
                                          <p:val>
                                            <p:strVal val="#ppt_x"/>
                                          </p:val>
                                        </p:tav>
                                        <p:tav tm="100000">
                                          <p:val>
                                            <p:strVal val="#ppt_x"/>
                                          </p:val>
                                        </p:tav>
                                      </p:tavLst>
                                    </p:anim>
                                    <p:anim calcmode="lin" valueType="num">
                                      <p:cBhvr>
                                        <p:cTn id="45" dur="100" fill="hold"/>
                                        <p:tgtEl>
                                          <p:spTgt spid="18"/>
                                        </p:tgtEl>
                                        <p:attrNameLst>
                                          <p:attrName>ppt_y</p:attrName>
                                        </p:attrNameLst>
                                      </p:cBhvr>
                                      <p:tavLst>
                                        <p:tav tm="0">
                                          <p:val>
                                            <p:strVal val="#ppt_y+.1"/>
                                          </p:val>
                                        </p:tav>
                                        <p:tav tm="100000">
                                          <p:val>
                                            <p:strVal val="#ppt_y"/>
                                          </p:val>
                                        </p:tav>
                                      </p:tavLst>
                                    </p:anim>
                                  </p:childTnLst>
                                </p:cTn>
                              </p:par>
                            </p:childTnLst>
                          </p:cTn>
                        </p:par>
                        <p:par>
                          <p:cTn id="46" fill="hold" nodeType="afterGroup">
                            <p:stCondLst>
                              <p:cond delay="700"/>
                            </p:stCondLst>
                            <p:childTnLst>
                              <p:par>
                                <p:cTn id="47" presetID="42" presetClass="entr" presetSubtype="0" fill="hold" nodeType="afterEffect">
                                  <p:stCondLst>
                                    <p:cond delay="0"/>
                                  </p:stCondLst>
                                  <p:childTnLst>
                                    <p:set>
                                      <p:cBhvr>
                                        <p:cTn id="48" dur="1" fill="hold">
                                          <p:stCondLst>
                                            <p:cond delay="0"/>
                                          </p:stCondLst>
                                        </p:cTn>
                                        <p:tgtEl>
                                          <p:spTgt spid="22"/>
                                        </p:tgtEl>
                                        <p:attrNameLst>
                                          <p:attrName>style.visibility</p:attrName>
                                        </p:attrNameLst>
                                      </p:cBhvr>
                                      <p:to>
                                        <p:strVal val="visible"/>
                                      </p:to>
                                    </p:set>
                                    <p:animEffect transition="in" filter="fade">
                                      <p:cBhvr>
                                        <p:cTn id="49" dur="100"/>
                                        <p:tgtEl>
                                          <p:spTgt spid="22"/>
                                        </p:tgtEl>
                                      </p:cBhvr>
                                    </p:animEffect>
                                    <p:anim calcmode="lin" valueType="num">
                                      <p:cBhvr>
                                        <p:cTn id="50" dur="100" fill="hold"/>
                                        <p:tgtEl>
                                          <p:spTgt spid="22"/>
                                        </p:tgtEl>
                                        <p:attrNameLst>
                                          <p:attrName>ppt_x</p:attrName>
                                        </p:attrNameLst>
                                      </p:cBhvr>
                                      <p:tavLst>
                                        <p:tav tm="0">
                                          <p:val>
                                            <p:strVal val="#ppt_x"/>
                                          </p:val>
                                        </p:tav>
                                        <p:tav tm="100000">
                                          <p:val>
                                            <p:strVal val="#ppt_x"/>
                                          </p:val>
                                        </p:tav>
                                      </p:tavLst>
                                    </p:anim>
                                    <p:anim calcmode="lin" valueType="num">
                                      <p:cBhvr>
                                        <p:cTn id="51" dur="100" fill="hold"/>
                                        <p:tgtEl>
                                          <p:spTgt spid="22"/>
                                        </p:tgtEl>
                                        <p:attrNameLst>
                                          <p:attrName>ppt_y</p:attrName>
                                        </p:attrNameLst>
                                      </p:cBhvr>
                                      <p:tavLst>
                                        <p:tav tm="0">
                                          <p:val>
                                            <p:strVal val="#ppt_y+.1"/>
                                          </p:val>
                                        </p:tav>
                                        <p:tav tm="100000">
                                          <p:val>
                                            <p:strVal val="#ppt_y"/>
                                          </p:val>
                                        </p:tav>
                                      </p:tavLst>
                                    </p:anim>
                                  </p:childTnLst>
                                </p:cTn>
                              </p:par>
                            </p:childTnLst>
                          </p:cTn>
                        </p:par>
                        <p:par>
                          <p:cTn id="52" fill="hold" nodeType="afterGroup">
                            <p:stCondLst>
                              <p:cond delay="800"/>
                            </p:stCondLst>
                            <p:childTnLst>
                              <p:par>
                                <p:cTn id="53" presetID="42" presetClass="entr" presetSubtype="0" fill="hold" nodeType="afterEffect">
                                  <p:stCondLst>
                                    <p:cond delay="0"/>
                                  </p:stCondLst>
                                  <p:childTnLst>
                                    <p:set>
                                      <p:cBhvr>
                                        <p:cTn id="54" dur="1" fill="hold">
                                          <p:stCondLst>
                                            <p:cond delay="0"/>
                                          </p:stCondLst>
                                        </p:cTn>
                                        <p:tgtEl>
                                          <p:spTgt spid="4"/>
                                        </p:tgtEl>
                                        <p:attrNameLst>
                                          <p:attrName>style.visibility</p:attrName>
                                        </p:attrNameLst>
                                      </p:cBhvr>
                                      <p:to>
                                        <p:strVal val="visible"/>
                                      </p:to>
                                    </p:set>
                                    <p:animEffect transition="in" filter="fade">
                                      <p:cBhvr>
                                        <p:cTn id="55" dur="100"/>
                                        <p:tgtEl>
                                          <p:spTgt spid="4"/>
                                        </p:tgtEl>
                                      </p:cBhvr>
                                    </p:animEffect>
                                    <p:anim calcmode="lin" valueType="num">
                                      <p:cBhvr>
                                        <p:cTn id="56" dur="100" fill="hold"/>
                                        <p:tgtEl>
                                          <p:spTgt spid="4"/>
                                        </p:tgtEl>
                                        <p:attrNameLst>
                                          <p:attrName>ppt_x</p:attrName>
                                        </p:attrNameLst>
                                      </p:cBhvr>
                                      <p:tavLst>
                                        <p:tav tm="0">
                                          <p:val>
                                            <p:strVal val="#ppt_x"/>
                                          </p:val>
                                        </p:tav>
                                        <p:tav tm="100000">
                                          <p:val>
                                            <p:strVal val="#ppt_x"/>
                                          </p:val>
                                        </p:tav>
                                      </p:tavLst>
                                    </p:anim>
                                    <p:anim calcmode="lin" valueType="num">
                                      <p:cBhvr>
                                        <p:cTn id="57" dur="100" fill="hold"/>
                                        <p:tgtEl>
                                          <p:spTgt spid="4"/>
                                        </p:tgtEl>
                                        <p:attrNameLst>
                                          <p:attrName>ppt_y</p:attrName>
                                        </p:attrNameLst>
                                      </p:cBhvr>
                                      <p:tavLst>
                                        <p:tav tm="0">
                                          <p:val>
                                            <p:strVal val="#ppt_y+.1"/>
                                          </p:val>
                                        </p:tav>
                                        <p:tav tm="100000">
                                          <p:val>
                                            <p:strVal val="#ppt_y"/>
                                          </p:val>
                                        </p:tav>
                                      </p:tavLst>
                                    </p:anim>
                                  </p:childTnLst>
                                </p:cTn>
                              </p:par>
                            </p:childTnLst>
                          </p:cTn>
                        </p:par>
                        <p:par>
                          <p:cTn id="58" fill="hold" nodeType="afterGroup">
                            <p:stCondLst>
                              <p:cond delay="900"/>
                            </p:stCondLst>
                            <p:childTnLst>
                              <p:par>
                                <p:cTn id="59" presetID="42" presetClass="entr" presetSubtype="0" fill="hold" nodeType="afterEffect">
                                  <p:stCondLst>
                                    <p:cond delay="0"/>
                                  </p:stCondLst>
                                  <p:childTnLst>
                                    <p:set>
                                      <p:cBhvr>
                                        <p:cTn id="60" dur="1" fill="hold">
                                          <p:stCondLst>
                                            <p:cond delay="0"/>
                                          </p:stCondLst>
                                        </p:cTn>
                                        <p:tgtEl>
                                          <p:spTgt spid="14"/>
                                        </p:tgtEl>
                                        <p:attrNameLst>
                                          <p:attrName>style.visibility</p:attrName>
                                        </p:attrNameLst>
                                      </p:cBhvr>
                                      <p:to>
                                        <p:strVal val="visible"/>
                                      </p:to>
                                    </p:set>
                                    <p:animEffect transition="in" filter="fade">
                                      <p:cBhvr>
                                        <p:cTn id="61" dur="100"/>
                                        <p:tgtEl>
                                          <p:spTgt spid="14"/>
                                        </p:tgtEl>
                                      </p:cBhvr>
                                    </p:animEffect>
                                    <p:anim calcmode="lin" valueType="num">
                                      <p:cBhvr>
                                        <p:cTn id="62" dur="100" fill="hold"/>
                                        <p:tgtEl>
                                          <p:spTgt spid="14"/>
                                        </p:tgtEl>
                                        <p:attrNameLst>
                                          <p:attrName>ppt_x</p:attrName>
                                        </p:attrNameLst>
                                      </p:cBhvr>
                                      <p:tavLst>
                                        <p:tav tm="0">
                                          <p:val>
                                            <p:strVal val="#ppt_x"/>
                                          </p:val>
                                        </p:tav>
                                        <p:tav tm="100000">
                                          <p:val>
                                            <p:strVal val="#ppt_x"/>
                                          </p:val>
                                        </p:tav>
                                      </p:tavLst>
                                    </p:anim>
                                    <p:anim calcmode="lin" valueType="num">
                                      <p:cBhvr>
                                        <p:cTn id="63" dur="100" fill="hold"/>
                                        <p:tgtEl>
                                          <p:spTgt spid="14"/>
                                        </p:tgtEl>
                                        <p:attrNameLst>
                                          <p:attrName>ppt_y</p:attrName>
                                        </p:attrNameLst>
                                      </p:cBhvr>
                                      <p:tavLst>
                                        <p:tav tm="0">
                                          <p:val>
                                            <p:strVal val="#ppt_y+.1"/>
                                          </p:val>
                                        </p:tav>
                                        <p:tav tm="100000">
                                          <p:val>
                                            <p:strVal val="#ppt_y"/>
                                          </p:val>
                                        </p:tav>
                                      </p:tavLst>
                                    </p:anim>
                                  </p:childTnLst>
                                </p:cTn>
                              </p:par>
                            </p:childTnLst>
                          </p:cTn>
                        </p:par>
                        <p:par>
                          <p:cTn id="64" fill="hold" nodeType="afterGroup">
                            <p:stCondLst>
                              <p:cond delay="1000"/>
                            </p:stCondLst>
                            <p:childTnLst>
                              <p:par>
                                <p:cTn id="65" presetID="42" presetClass="entr" presetSubtype="0" fill="hold" nodeType="afterEffect">
                                  <p:stCondLst>
                                    <p:cond delay="0"/>
                                  </p:stCondLst>
                                  <p:childTnLst>
                                    <p:set>
                                      <p:cBhvr>
                                        <p:cTn id="66" dur="1" fill="hold">
                                          <p:stCondLst>
                                            <p:cond delay="0"/>
                                          </p:stCondLst>
                                        </p:cTn>
                                        <p:tgtEl>
                                          <p:spTgt spid="5"/>
                                        </p:tgtEl>
                                        <p:attrNameLst>
                                          <p:attrName>style.visibility</p:attrName>
                                        </p:attrNameLst>
                                      </p:cBhvr>
                                      <p:to>
                                        <p:strVal val="visible"/>
                                      </p:to>
                                    </p:set>
                                    <p:animEffect transition="in" filter="fade">
                                      <p:cBhvr>
                                        <p:cTn id="67" dur="100"/>
                                        <p:tgtEl>
                                          <p:spTgt spid="5"/>
                                        </p:tgtEl>
                                      </p:cBhvr>
                                    </p:animEffect>
                                    <p:anim calcmode="lin" valueType="num">
                                      <p:cBhvr>
                                        <p:cTn id="68" dur="100" fill="hold"/>
                                        <p:tgtEl>
                                          <p:spTgt spid="5"/>
                                        </p:tgtEl>
                                        <p:attrNameLst>
                                          <p:attrName>ppt_x</p:attrName>
                                        </p:attrNameLst>
                                      </p:cBhvr>
                                      <p:tavLst>
                                        <p:tav tm="0">
                                          <p:val>
                                            <p:strVal val="#ppt_x"/>
                                          </p:val>
                                        </p:tav>
                                        <p:tav tm="100000">
                                          <p:val>
                                            <p:strVal val="#ppt_x"/>
                                          </p:val>
                                        </p:tav>
                                      </p:tavLst>
                                    </p:anim>
                                    <p:anim calcmode="lin" valueType="num">
                                      <p:cBhvr>
                                        <p:cTn id="69" dur="100" fill="hold"/>
                                        <p:tgtEl>
                                          <p:spTgt spid="5"/>
                                        </p:tgtEl>
                                        <p:attrNameLst>
                                          <p:attrName>ppt_y</p:attrName>
                                        </p:attrNameLst>
                                      </p:cBhvr>
                                      <p:tavLst>
                                        <p:tav tm="0">
                                          <p:val>
                                            <p:strVal val="#ppt_y+.1"/>
                                          </p:val>
                                        </p:tav>
                                        <p:tav tm="100000">
                                          <p:val>
                                            <p:strVal val="#ppt_y"/>
                                          </p:val>
                                        </p:tav>
                                      </p:tavLst>
                                    </p:anim>
                                  </p:childTnLst>
                                </p:cTn>
                              </p:par>
                            </p:childTnLst>
                          </p:cTn>
                        </p:par>
                        <p:par>
                          <p:cTn id="70" fill="hold" nodeType="afterGroup">
                            <p:stCondLst>
                              <p:cond delay="1100"/>
                            </p:stCondLst>
                            <p:childTnLst>
                              <p:par>
                                <p:cTn id="71" presetID="42" presetClass="entr" presetSubtype="0" fill="hold" nodeType="afterEffect">
                                  <p:stCondLst>
                                    <p:cond delay="0"/>
                                  </p:stCondLst>
                                  <p:childTnLst>
                                    <p:set>
                                      <p:cBhvr>
                                        <p:cTn id="72" dur="1" fill="hold">
                                          <p:stCondLst>
                                            <p:cond delay="0"/>
                                          </p:stCondLst>
                                        </p:cTn>
                                        <p:tgtEl>
                                          <p:spTgt spid="20"/>
                                        </p:tgtEl>
                                        <p:attrNameLst>
                                          <p:attrName>style.visibility</p:attrName>
                                        </p:attrNameLst>
                                      </p:cBhvr>
                                      <p:to>
                                        <p:strVal val="visible"/>
                                      </p:to>
                                    </p:set>
                                    <p:animEffect transition="in" filter="fade">
                                      <p:cBhvr>
                                        <p:cTn id="73" dur="100"/>
                                        <p:tgtEl>
                                          <p:spTgt spid="20"/>
                                        </p:tgtEl>
                                      </p:cBhvr>
                                    </p:animEffect>
                                    <p:anim calcmode="lin" valueType="num">
                                      <p:cBhvr>
                                        <p:cTn id="74" dur="100" fill="hold"/>
                                        <p:tgtEl>
                                          <p:spTgt spid="20"/>
                                        </p:tgtEl>
                                        <p:attrNameLst>
                                          <p:attrName>ppt_x</p:attrName>
                                        </p:attrNameLst>
                                      </p:cBhvr>
                                      <p:tavLst>
                                        <p:tav tm="0">
                                          <p:val>
                                            <p:strVal val="#ppt_x"/>
                                          </p:val>
                                        </p:tav>
                                        <p:tav tm="100000">
                                          <p:val>
                                            <p:strVal val="#ppt_x"/>
                                          </p:val>
                                        </p:tav>
                                      </p:tavLst>
                                    </p:anim>
                                    <p:anim calcmode="lin" valueType="num">
                                      <p:cBhvr>
                                        <p:cTn id="75" dur="100" fill="hold"/>
                                        <p:tgtEl>
                                          <p:spTgt spid="20"/>
                                        </p:tgtEl>
                                        <p:attrNameLst>
                                          <p:attrName>ppt_y</p:attrName>
                                        </p:attrNameLst>
                                      </p:cBhvr>
                                      <p:tavLst>
                                        <p:tav tm="0">
                                          <p:val>
                                            <p:strVal val="#ppt_y+.1"/>
                                          </p:val>
                                        </p:tav>
                                        <p:tav tm="100000">
                                          <p:val>
                                            <p:strVal val="#ppt_y"/>
                                          </p:val>
                                        </p:tav>
                                      </p:tavLst>
                                    </p:anim>
                                  </p:childTnLst>
                                </p:cTn>
                              </p:par>
                            </p:childTnLst>
                          </p:cTn>
                        </p:par>
                        <p:par>
                          <p:cTn id="76" fill="hold" nodeType="afterGroup">
                            <p:stCondLst>
                              <p:cond delay="1200"/>
                            </p:stCondLst>
                            <p:childTnLst>
                              <p:par>
                                <p:cTn id="77" presetID="42" presetClass="entr" presetSubtype="0" fill="hold" nodeType="afterEffect">
                                  <p:stCondLst>
                                    <p:cond delay="0"/>
                                  </p:stCondLst>
                                  <p:childTnLst>
                                    <p:set>
                                      <p:cBhvr>
                                        <p:cTn id="78" dur="1" fill="hold">
                                          <p:stCondLst>
                                            <p:cond delay="0"/>
                                          </p:stCondLst>
                                        </p:cTn>
                                        <p:tgtEl>
                                          <p:spTgt spid="10"/>
                                        </p:tgtEl>
                                        <p:attrNameLst>
                                          <p:attrName>style.visibility</p:attrName>
                                        </p:attrNameLst>
                                      </p:cBhvr>
                                      <p:to>
                                        <p:strVal val="visible"/>
                                      </p:to>
                                    </p:set>
                                    <p:animEffect transition="in" filter="fade">
                                      <p:cBhvr>
                                        <p:cTn id="79" dur="100"/>
                                        <p:tgtEl>
                                          <p:spTgt spid="10"/>
                                        </p:tgtEl>
                                      </p:cBhvr>
                                    </p:animEffect>
                                    <p:anim calcmode="lin" valueType="num">
                                      <p:cBhvr>
                                        <p:cTn id="80" dur="100" fill="hold"/>
                                        <p:tgtEl>
                                          <p:spTgt spid="10"/>
                                        </p:tgtEl>
                                        <p:attrNameLst>
                                          <p:attrName>ppt_x</p:attrName>
                                        </p:attrNameLst>
                                      </p:cBhvr>
                                      <p:tavLst>
                                        <p:tav tm="0">
                                          <p:val>
                                            <p:strVal val="#ppt_x"/>
                                          </p:val>
                                        </p:tav>
                                        <p:tav tm="100000">
                                          <p:val>
                                            <p:strVal val="#ppt_x"/>
                                          </p:val>
                                        </p:tav>
                                      </p:tavLst>
                                    </p:anim>
                                    <p:anim calcmode="lin" valueType="num">
                                      <p:cBhvr>
                                        <p:cTn id="81" dur="100" fill="hold"/>
                                        <p:tgtEl>
                                          <p:spTgt spid="10"/>
                                        </p:tgtEl>
                                        <p:attrNameLst>
                                          <p:attrName>ppt_y</p:attrName>
                                        </p:attrNameLst>
                                      </p:cBhvr>
                                      <p:tavLst>
                                        <p:tav tm="0">
                                          <p:val>
                                            <p:strVal val="#ppt_y+.1"/>
                                          </p:val>
                                        </p:tav>
                                        <p:tav tm="100000">
                                          <p:val>
                                            <p:strVal val="#ppt_y"/>
                                          </p:val>
                                        </p:tav>
                                      </p:tavLst>
                                    </p:anim>
                                  </p:childTnLst>
                                </p:cTn>
                              </p:par>
                            </p:childTnLst>
                          </p:cTn>
                        </p:par>
                        <p:par>
                          <p:cTn id="82" fill="hold" nodeType="afterGroup">
                            <p:stCondLst>
                              <p:cond delay="1300"/>
                            </p:stCondLst>
                            <p:childTnLst>
                              <p:par>
                                <p:cTn id="83" presetID="42" presetClass="entr" presetSubtype="0" fill="hold" nodeType="afterEffect">
                                  <p:stCondLst>
                                    <p:cond delay="0"/>
                                  </p:stCondLst>
                                  <p:childTnLst>
                                    <p:set>
                                      <p:cBhvr>
                                        <p:cTn id="84" dur="1" fill="hold">
                                          <p:stCondLst>
                                            <p:cond delay="0"/>
                                          </p:stCondLst>
                                        </p:cTn>
                                        <p:tgtEl>
                                          <p:spTgt spid="11"/>
                                        </p:tgtEl>
                                        <p:attrNameLst>
                                          <p:attrName>style.visibility</p:attrName>
                                        </p:attrNameLst>
                                      </p:cBhvr>
                                      <p:to>
                                        <p:strVal val="visible"/>
                                      </p:to>
                                    </p:set>
                                    <p:animEffect transition="in" filter="fade">
                                      <p:cBhvr>
                                        <p:cTn id="85" dur="100"/>
                                        <p:tgtEl>
                                          <p:spTgt spid="11"/>
                                        </p:tgtEl>
                                      </p:cBhvr>
                                    </p:animEffect>
                                    <p:anim calcmode="lin" valueType="num">
                                      <p:cBhvr>
                                        <p:cTn id="86" dur="100" fill="hold"/>
                                        <p:tgtEl>
                                          <p:spTgt spid="11"/>
                                        </p:tgtEl>
                                        <p:attrNameLst>
                                          <p:attrName>ppt_x</p:attrName>
                                        </p:attrNameLst>
                                      </p:cBhvr>
                                      <p:tavLst>
                                        <p:tav tm="0">
                                          <p:val>
                                            <p:strVal val="#ppt_x"/>
                                          </p:val>
                                        </p:tav>
                                        <p:tav tm="100000">
                                          <p:val>
                                            <p:strVal val="#ppt_x"/>
                                          </p:val>
                                        </p:tav>
                                      </p:tavLst>
                                    </p:anim>
                                    <p:anim calcmode="lin" valueType="num">
                                      <p:cBhvr>
                                        <p:cTn id="87" dur="100" fill="hold"/>
                                        <p:tgtEl>
                                          <p:spTgt spid="11"/>
                                        </p:tgtEl>
                                        <p:attrNameLst>
                                          <p:attrName>ppt_y</p:attrName>
                                        </p:attrNameLst>
                                      </p:cBhvr>
                                      <p:tavLst>
                                        <p:tav tm="0">
                                          <p:val>
                                            <p:strVal val="#ppt_y+.1"/>
                                          </p:val>
                                        </p:tav>
                                        <p:tav tm="100000">
                                          <p:val>
                                            <p:strVal val="#ppt_y"/>
                                          </p:val>
                                        </p:tav>
                                      </p:tavLst>
                                    </p:anim>
                                  </p:childTnLst>
                                </p:cTn>
                              </p:par>
                            </p:childTnLst>
                          </p:cTn>
                        </p:par>
                        <p:par>
                          <p:cTn id="88" fill="hold" nodeType="afterGroup">
                            <p:stCondLst>
                              <p:cond delay="1400"/>
                            </p:stCondLst>
                            <p:childTnLst>
                              <p:par>
                                <p:cTn id="89" presetID="42" presetClass="entr" presetSubtype="0" fill="hold" nodeType="afterEffect">
                                  <p:stCondLst>
                                    <p:cond delay="0"/>
                                  </p:stCondLst>
                                  <p:childTnLst>
                                    <p:set>
                                      <p:cBhvr>
                                        <p:cTn id="90" dur="1" fill="hold">
                                          <p:stCondLst>
                                            <p:cond delay="0"/>
                                          </p:stCondLst>
                                        </p:cTn>
                                        <p:tgtEl>
                                          <p:spTgt spid="21"/>
                                        </p:tgtEl>
                                        <p:attrNameLst>
                                          <p:attrName>style.visibility</p:attrName>
                                        </p:attrNameLst>
                                      </p:cBhvr>
                                      <p:to>
                                        <p:strVal val="visible"/>
                                      </p:to>
                                    </p:set>
                                    <p:animEffect transition="in" filter="fade">
                                      <p:cBhvr>
                                        <p:cTn id="91" dur="100"/>
                                        <p:tgtEl>
                                          <p:spTgt spid="21"/>
                                        </p:tgtEl>
                                      </p:cBhvr>
                                    </p:animEffect>
                                    <p:anim calcmode="lin" valueType="num">
                                      <p:cBhvr>
                                        <p:cTn id="92" dur="100" fill="hold"/>
                                        <p:tgtEl>
                                          <p:spTgt spid="21"/>
                                        </p:tgtEl>
                                        <p:attrNameLst>
                                          <p:attrName>ppt_x</p:attrName>
                                        </p:attrNameLst>
                                      </p:cBhvr>
                                      <p:tavLst>
                                        <p:tav tm="0">
                                          <p:val>
                                            <p:strVal val="#ppt_x"/>
                                          </p:val>
                                        </p:tav>
                                        <p:tav tm="100000">
                                          <p:val>
                                            <p:strVal val="#ppt_x"/>
                                          </p:val>
                                        </p:tav>
                                      </p:tavLst>
                                    </p:anim>
                                    <p:anim calcmode="lin" valueType="num">
                                      <p:cBhvr>
                                        <p:cTn id="93" dur="100" fill="hold"/>
                                        <p:tgtEl>
                                          <p:spTgt spid="21"/>
                                        </p:tgtEl>
                                        <p:attrNameLst>
                                          <p:attrName>ppt_y</p:attrName>
                                        </p:attrNameLst>
                                      </p:cBhvr>
                                      <p:tavLst>
                                        <p:tav tm="0">
                                          <p:val>
                                            <p:strVal val="#ppt_y+.1"/>
                                          </p:val>
                                        </p:tav>
                                        <p:tav tm="100000">
                                          <p:val>
                                            <p:strVal val="#ppt_y"/>
                                          </p:val>
                                        </p:tav>
                                      </p:tavLst>
                                    </p:anim>
                                  </p:childTnLst>
                                </p:cTn>
                              </p:par>
                            </p:childTnLst>
                          </p:cTn>
                        </p:par>
                        <p:par>
                          <p:cTn id="94" fill="hold" nodeType="afterGroup">
                            <p:stCondLst>
                              <p:cond delay="1500"/>
                            </p:stCondLst>
                            <p:childTnLst>
                              <p:par>
                                <p:cTn id="95" presetID="42" presetClass="entr" presetSubtype="0" fill="hold" nodeType="afterEffect">
                                  <p:stCondLst>
                                    <p:cond delay="0"/>
                                  </p:stCondLst>
                                  <p:childTnLst>
                                    <p:set>
                                      <p:cBhvr>
                                        <p:cTn id="96" dur="1" fill="hold">
                                          <p:stCondLst>
                                            <p:cond delay="0"/>
                                          </p:stCondLst>
                                        </p:cTn>
                                        <p:tgtEl>
                                          <p:spTgt spid="16"/>
                                        </p:tgtEl>
                                        <p:attrNameLst>
                                          <p:attrName>style.visibility</p:attrName>
                                        </p:attrNameLst>
                                      </p:cBhvr>
                                      <p:to>
                                        <p:strVal val="visible"/>
                                      </p:to>
                                    </p:set>
                                    <p:animEffect transition="in" filter="fade">
                                      <p:cBhvr>
                                        <p:cTn id="97" dur="100"/>
                                        <p:tgtEl>
                                          <p:spTgt spid="16"/>
                                        </p:tgtEl>
                                      </p:cBhvr>
                                    </p:animEffect>
                                    <p:anim calcmode="lin" valueType="num">
                                      <p:cBhvr>
                                        <p:cTn id="98" dur="100" fill="hold"/>
                                        <p:tgtEl>
                                          <p:spTgt spid="16"/>
                                        </p:tgtEl>
                                        <p:attrNameLst>
                                          <p:attrName>ppt_x</p:attrName>
                                        </p:attrNameLst>
                                      </p:cBhvr>
                                      <p:tavLst>
                                        <p:tav tm="0">
                                          <p:val>
                                            <p:strVal val="#ppt_x"/>
                                          </p:val>
                                        </p:tav>
                                        <p:tav tm="100000">
                                          <p:val>
                                            <p:strVal val="#ppt_x"/>
                                          </p:val>
                                        </p:tav>
                                      </p:tavLst>
                                    </p:anim>
                                    <p:anim calcmode="lin" valueType="num">
                                      <p:cBhvr>
                                        <p:cTn id="99" dur="100" fill="hold"/>
                                        <p:tgtEl>
                                          <p:spTgt spid="16"/>
                                        </p:tgtEl>
                                        <p:attrNameLst>
                                          <p:attrName>ppt_y</p:attrName>
                                        </p:attrNameLst>
                                      </p:cBhvr>
                                      <p:tavLst>
                                        <p:tav tm="0">
                                          <p:val>
                                            <p:strVal val="#ppt_y+.1"/>
                                          </p:val>
                                        </p:tav>
                                        <p:tav tm="100000">
                                          <p:val>
                                            <p:strVal val="#ppt_y"/>
                                          </p:val>
                                        </p:tav>
                                      </p:tavLst>
                                    </p:anim>
                                  </p:childTnLst>
                                </p:cTn>
                              </p:par>
                            </p:childTnLst>
                          </p:cTn>
                        </p:par>
                        <p:par>
                          <p:cTn id="100" fill="hold" nodeType="afterGroup">
                            <p:stCondLst>
                              <p:cond delay="1600"/>
                            </p:stCondLst>
                            <p:childTnLst>
                              <p:par>
                                <p:cTn id="101" presetID="42" presetClass="entr" presetSubtype="0" fill="hold" nodeType="afterEffect">
                                  <p:stCondLst>
                                    <p:cond delay="0"/>
                                  </p:stCondLst>
                                  <p:childTnLst>
                                    <p:set>
                                      <p:cBhvr>
                                        <p:cTn id="102" dur="1" fill="hold">
                                          <p:stCondLst>
                                            <p:cond delay="0"/>
                                          </p:stCondLst>
                                        </p:cTn>
                                        <p:tgtEl>
                                          <p:spTgt spid="17"/>
                                        </p:tgtEl>
                                        <p:attrNameLst>
                                          <p:attrName>style.visibility</p:attrName>
                                        </p:attrNameLst>
                                      </p:cBhvr>
                                      <p:to>
                                        <p:strVal val="visible"/>
                                      </p:to>
                                    </p:set>
                                    <p:animEffect transition="in" filter="fade">
                                      <p:cBhvr>
                                        <p:cTn id="103" dur="100"/>
                                        <p:tgtEl>
                                          <p:spTgt spid="17"/>
                                        </p:tgtEl>
                                      </p:cBhvr>
                                    </p:animEffect>
                                    <p:anim calcmode="lin" valueType="num">
                                      <p:cBhvr>
                                        <p:cTn id="104" dur="100" fill="hold"/>
                                        <p:tgtEl>
                                          <p:spTgt spid="17"/>
                                        </p:tgtEl>
                                        <p:attrNameLst>
                                          <p:attrName>ppt_x</p:attrName>
                                        </p:attrNameLst>
                                      </p:cBhvr>
                                      <p:tavLst>
                                        <p:tav tm="0">
                                          <p:val>
                                            <p:strVal val="#ppt_x"/>
                                          </p:val>
                                        </p:tav>
                                        <p:tav tm="100000">
                                          <p:val>
                                            <p:strVal val="#ppt_x"/>
                                          </p:val>
                                        </p:tav>
                                      </p:tavLst>
                                    </p:anim>
                                    <p:anim calcmode="lin" valueType="num">
                                      <p:cBhvr>
                                        <p:cTn id="105" dur="100" fill="hold"/>
                                        <p:tgtEl>
                                          <p:spTgt spid="17"/>
                                        </p:tgtEl>
                                        <p:attrNameLst>
                                          <p:attrName>ppt_y</p:attrName>
                                        </p:attrNameLst>
                                      </p:cBhvr>
                                      <p:tavLst>
                                        <p:tav tm="0">
                                          <p:val>
                                            <p:strVal val="#ppt_y+.1"/>
                                          </p:val>
                                        </p:tav>
                                        <p:tav tm="100000">
                                          <p:val>
                                            <p:strVal val="#ppt_y"/>
                                          </p:val>
                                        </p:tav>
                                      </p:tavLst>
                                    </p:anim>
                                  </p:childTnLst>
                                </p:cTn>
                              </p:par>
                            </p:childTnLst>
                          </p:cTn>
                        </p:par>
                        <p:par>
                          <p:cTn id="106" fill="hold" nodeType="afterGroup">
                            <p:stCondLst>
                              <p:cond delay="1700"/>
                            </p:stCondLst>
                            <p:childTnLst>
                              <p:par>
                                <p:cTn id="107" presetID="42" presetClass="entr" presetSubtype="0" fill="hold" nodeType="afterEffect">
                                  <p:stCondLst>
                                    <p:cond delay="0"/>
                                  </p:stCondLst>
                                  <p:childTnLst>
                                    <p:set>
                                      <p:cBhvr>
                                        <p:cTn id="108" dur="1" fill="hold">
                                          <p:stCondLst>
                                            <p:cond delay="0"/>
                                          </p:stCondLst>
                                        </p:cTn>
                                        <p:tgtEl>
                                          <p:spTgt spid="13"/>
                                        </p:tgtEl>
                                        <p:attrNameLst>
                                          <p:attrName>style.visibility</p:attrName>
                                        </p:attrNameLst>
                                      </p:cBhvr>
                                      <p:to>
                                        <p:strVal val="visible"/>
                                      </p:to>
                                    </p:set>
                                    <p:animEffect transition="in" filter="fade">
                                      <p:cBhvr>
                                        <p:cTn id="109" dur="100"/>
                                        <p:tgtEl>
                                          <p:spTgt spid="13"/>
                                        </p:tgtEl>
                                      </p:cBhvr>
                                    </p:animEffect>
                                    <p:anim calcmode="lin" valueType="num">
                                      <p:cBhvr>
                                        <p:cTn id="110" dur="100" fill="hold"/>
                                        <p:tgtEl>
                                          <p:spTgt spid="13"/>
                                        </p:tgtEl>
                                        <p:attrNameLst>
                                          <p:attrName>ppt_x</p:attrName>
                                        </p:attrNameLst>
                                      </p:cBhvr>
                                      <p:tavLst>
                                        <p:tav tm="0">
                                          <p:val>
                                            <p:strVal val="#ppt_x"/>
                                          </p:val>
                                        </p:tav>
                                        <p:tav tm="100000">
                                          <p:val>
                                            <p:strVal val="#ppt_x"/>
                                          </p:val>
                                        </p:tav>
                                      </p:tavLst>
                                    </p:anim>
                                    <p:anim calcmode="lin" valueType="num">
                                      <p:cBhvr>
                                        <p:cTn id="111" dur="100" fill="hold"/>
                                        <p:tgtEl>
                                          <p:spTgt spid="13"/>
                                        </p:tgtEl>
                                        <p:attrNameLst>
                                          <p:attrName>ppt_y</p:attrName>
                                        </p:attrNameLst>
                                      </p:cBhvr>
                                      <p:tavLst>
                                        <p:tav tm="0">
                                          <p:val>
                                            <p:strVal val="#ppt_y+.1"/>
                                          </p:val>
                                        </p:tav>
                                        <p:tav tm="100000">
                                          <p:val>
                                            <p:strVal val="#ppt_y"/>
                                          </p:val>
                                        </p:tav>
                                      </p:tavLst>
                                    </p:anim>
                                  </p:childTnLst>
                                </p:cTn>
                              </p:par>
                            </p:childTnLst>
                          </p:cTn>
                        </p:par>
                        <p:par>
                          <p:cTn id="112" fill="hold" nodeType="afterGroup">
                            <p:stCondLst>
                              <p:cond delay="1800"/>
                            </p:stCondLst>
                            <p:childTnLst>
                              <p:par>
                                <p:cTn id="113" presetID="42" presetClass="entr" presetSubtype="0" fill="hold" nodeType="afterEffect">
                                  <p:stCondLst>
                                    <p:cond delay="0"/>
                                  </p:stCondLst>
                                  <p:childTnLst>
                                    <p:set>
                                      <p:cBhvr>
                                        <p:cTn id="114" dur="1" fill="hold">
                                          <p:stCondLst>
                                            <p:cond delay="0"/>
                                          </p:stCondLst>
                                        </p:cTn>
                                        <p:tgtEl>
                                          <p:spTgt spid="6"/>
                                        </p:tgtEl>
                                        <p:attrNameLst>
                                          <p:attrName>style.visibility</p:attrName>
                                        </p:attrNameLst>
                                      </p:cBhvr>
                                      <p:to>
                                        <p:strVal val="visible"/>
                                      </p:to>
                                    </p:set>
                                    <p:animEffect transition="in" filter="fade">
                                      <p:cBhvr>
                                        <p:cTn id="115" dur="100"/>
                                        <p:tgtEl>
                                          <p:spTgt spid="6"/>
                                        </p:tgtEl>
                                      </p:cBhvr>
                                    </p:animEffect>
                                    <p:anim calcmode="lin" valueType="num">
                                      <p:cBhvr>
                                        <p:cTn id="116" dur="100" fill="hold"/>
                                        <p:tgtEl>
                                          <p:spTgt spid="6"/>
                                        </p:tgtEl>
                                        <p:attrNameLst>
                                          <p:attrName>ppt_x</p:attrName>
                                        </p:attrNameLst>
                                      </p:cBhvr>
                                      <p:tavLst>
                                        <p:tav tm="0">
                                          <p:val>
                                            <p:strVal val="#ppt_x"/>
                                          </p:val>
                                        </p:tav>
                                        <p:tav tm="100000">
                                          <p:val>
                                            <p:strVal val="#ppt_x"/>
                                          </p:val>
                                        </p:tav>
                                      </p:tavLst>
                                    </p:anim>
                                    <p:anim calcmode="lin" valueType="num">
                                      <p:cBhvr>
                                        <p:cTn id="117" dur="100" fill="hold"/>
                                        <p:tgtEl>
                                          <p:spTgt spid="6"/>
                                        </p:tgtEl>
                                        <p:attrNameLst>
                                          <p:attrName>ppt_y</p:attrName>
                                        </p:attrNameLst>
                                      </p:cBhvr>
                                      <p:tavLst>
                                        <p:tav tm="0">
                                          <p:val>
                                            <p:strVal val="#ppt_y+.1"/>
                                          </p:val>
                                        </p:tav>
                                        <p:tav tm="100000">
                                          <p:val>
                                            <p:strVal val="#ppt_y"/>
                                          </p:val>
                                        </p:tav>
                                      </p:tavLst>
                                    </p:anim>
                                  </p:childTnLst>
                                </p:cTn>
                              </p:par>
                            </p:childTnLst>
                          </p:cTn>
                        </p:par>
                        <p:par>
                          <p:cTn id="118" fill="hold" nodeType="afterGroup">
                            <p:stCondLst>
                              <p:cond delay="1900"/>
                            </p:stCondLst>
                            <p:childTnLst>
                              <p:par>
                                <p:cTn id="119" presetID="42" presetClass="entr" presetSubtype="0" fill="hold" nodeType="afterEffect">
                                  <p:stCondLst>
                                    <p:cond delay="0"/>
                                  </p:stCondLst>
                                  <p:childTnLst>
                                    <p:set>
                                      <p:cBhvr>
                                        <p:cTn id="120" dur="1" fill="hold">
                                          <p:stCondLst>
                                            <p:cond delay="0"/>
                                          </p:stCondLst>
                                        </p:cTn>
                                        <p:tgtEl>
                                          <p:spTgt spid="19"/>
                                        </p:tgtEl>
                                        <p:attrNameLst>
                                          <p:attrName>style.visibility</p:attrName>
                                        </p:attrNameLst>
                                      </p:cBhvr>
                                      <p:to>
                                        <p:strVal val="visible"/>
                                      </p:to>
                                    </p:set>
                                    <p:animEffect transition="in" filter="fade">
                                      <p:cBhvr>
                                        <p:cTn id="121" dur="100"/>
                                        <p:tgtEl>
                                          <p:spTgt spid="19"/>
                                        </p:tgtEl>
                                      </p:cBhvr>
                                    </p:animEffect>
                                    <p:anim calcmode="lin" valueType="num">
                                      <p:cBhvr>
                                        <p:cTn id="122" dur="100" fill="hold"/>
                                        <p:tgtEl>
                                          <p:spTgt spid="19"/>
                                        </p:tgtEl>
                                        <p:attrNameLst>
                                          <p:attrName>ppt_x</p:attrName>
                                        </p:attrNameLst>
                                      </p:cBhvr>
                                      <p:tavLst>
                                        <p:tav tm="0">
                                          <p:val>
                                            <p:strVal val="#ppt_x"/>
                                          </p:val>
                                        </p:tav>
                                        <p:tav tm="100000">
                                          <p:val>
                                            <p:strVal val="#ppt_x"/>
                                          </p:val>
                                        </p:tav>
                                      </p:tavLst>
                                    </p:anim>
                                    <p:anim calcmode="lin" valueType="num">
                                      <p:cBhvr>
                                        <p:cTn id="123" dur="100" fill="hold"/>
                                        <p:tgtEl>
                                          <p:spTgt spid="19"/>
                                        </p:tgtEl>
                                        <p:attrNameLst>
                                          <p:attrName>ppt_y</p:attrName>
                                        </p:attrNameLst>
                                      </p:cBhvr>
                                      <p:tavLst>
                                        <p:tav tm="0">
                                          <p:val>
                                            <p:strVal val="#ppt_y+.1"/>
                                          </p:val>
                                        </p:tav>
                                        <p:tav tm="100000">
                                          <p:val>
                                            <p:strVal val="#ppt_y"/>
                                          </p:val>
                                        </p:tav>
                                      </p:tavLst>
                                    </p:anim>
                                  </p:childTnLst>
                                </p:cTn>
                              </p:par>
                            </p:childTnLst>
                          </p:cTn>
                        </p:par>
                        <p:par>
                          <p:cTn id="124" fill="hold" nodeType="afterGroup">
                            <p:stCondLst>
                              <p:cond delay="2000"/>
                            </p:stCondLst>
                            <p:childTnLst>
                              <p:par>
                                <p:cTn id="125" presetID="42" presetClass="entr" presetSubtype="0" fill="hold" nodeType="afterEffect">
                                  <p:stCondLst>
                                    <p:cond delay="0"/>
                                  </p:stCondLst>
                                  <p:childTnLst>
                                    <p:set>
                                      <p:cBhvr>
                                        <p:cTn id="126" dur="1" fill="hold">
                                          <p:stCondLst>
                                            <p:cond delay="0"/>
                                          </p:stCondLst>
                                        </p:cTn>
                                        <p:tgtEl>
                                          <p:spTgt spid="9"/>
                                        </p:tgtEl>
                                        <p:attrNameLst>
                                          <p:attrName>style.visibility</p:attrName>
                                        </p:attrNameLst>
                                      </p:cBhvr>
                                      <p:to>
                                        <p:strVal val="visible"/>
                                      </p:to>
                                    </p:set>
                                    <p:animEffect transition="in" filter="fade">
                                      <p:cBhvr>
                                        <p:cTn id="127" dur="100"/>
                                        <p:tgtEl>
                                          <p:spTgt spid="9"/>
                                        </p:tgtEl>
                                      </p:cBhvr>
                                    </p:animEffect>
                                    <p:anim calcmode="lin" valueType="num">
                                      <p:cBhvr>
                                        <p:cTn id="128" dur="100" fill="hold"/>
                                        <p:tgtEl>
                                          <p:spTgt spid="9"/>
                                        </p:tgtEl>
                                        <p:attrNameLst>
                                          <p:attrName>ppt_x</p:attrName>
                                        </p:attrNameLst>
                                      </p:cBhvr>
                                      <p:tavLst>
                                        <p:tav tm="0">
                                          <p:val>
                                            <p:strVal val="#ppt_x"/>
                                          </p:val>
                                        </p:tav>
                                        <p:tav tm="100000">
                                          <p:val>
                                            <p:strVal val="#ppt_x"/>
                                          </p:val>
                                        </p:tav>
                                      </p:tavLst>
                                    </p:anim>
                                    <p:anim calcmode="lin" valueType="num">
                                      <p:cBhvr>
                                        <p:cTn id="129" dur="100" fill="hold"/>
                                        <p:tgtEl>
                                          <p:spTgt spid="9"/>
                                        </p:tgtEl>
                                        <p:attrNameLst>
                                          <p:attrName>ppt_y</p:attrName>
                                        </p:attrNameLst>
                                      </p:cBhvr>
                                      <p:tavLst>
                                        <p:tav tm="0">
                                          <p:val>
                                            <p:strVal val="#ppt_y+.1"/>
                                          </p:val>
                                        </p:tav>
                                        <p:tav tm="100000">
                                          <p:val>
                                            <p:strVal val="#ppt_y"/>
                                          </p:val>
                                        </p:tav>
                                      </p:tavLst>
                                    </p:anim>
                                  </p:childTnLst>
                                </p:cTn>
                              </p:par>
                            </p:childTnLst>
                          </p:cTn>
                        </p:par>
                        <p:par>
                          <p:cTn id="130" fill="hold" nodeType="afterGroup">
                            <p:stCondLst>
                              <p:cond delay="2100"/>
                            </p:stCondLst>
                            <p:childTnLst>
                              <p:par>
                                <p:cTn id="131" presetID="42" presetClass="entr" presetSubtype="0" fill="hold" nodeType="afterEffect">
                                  <p:stCondLst>
                                    <p:cond delay="0"/>
                                  </p:stCondLst>
                                  <p:childTnLst>
                                    <p:set>
                                      <p:cBhvr>
                                        <p:cTn id="132" dur="1" fill="hold">
                                          <p:stCondLst>
                                            <p:cond delay="0"/>
                                          </p:stCondLst>
                                        </p:cTn>
                                        <p:tgtEl>
                                          <p:spTgt spid="25"/>
                                        </p:tgtEl>
                                        <p:attrNameLst>
                                          <p:attrName>style.visibility</p:attrName>
                                        </p:attrNameLst>
                                      </p:cBhvr>
                                      <p:to>
                                        <p:strVal val="visible"/>
                                      </p:to>
                                    </p:set>
                                    <p:animEffect transition="in" filter="fade">
                                      <p:cBhvr>
                                        <p:cTn id="133" dur="100"/>
                                        <p:tgtEl>
                                          <p:spTgt spid="25"/>
                                        </p:tgtEl>
                                      </p:cBhvr>
                                    </p:animEffect>
                                    <p:anim calcmode="lin" valueType="num">
                                      <p:cBhvr>
                                        <p:cTn id="134" dur="100" fill="hold"/>
                                        <p:tgtEl>
                                          <p:spTgt spid="25"/>
                                        </p:tgtEl>
                                        <p:attrNameLst>
                                          <p:attrName>ppt_x</p:attrName>
                                        </p:attrNameLst>
                                      </p:cBhvr>
                                      <p:tavLst>
                                        <p:tav tm="0">
                                          <p:val>
                                            <p:strVal val="#ppt_x"/>
                                          </p:val>
                                        </p:tav>
                                        <p:tav tm="100000">
                                          <p:val>
                                            <p:strVal val="#ppt_x"/>
                                          </p:val>
                                        </p:tav>
                                      </p:tavLst>
                                    </p:anim>
                                    <p:anim calcmode="lin" valueType="num">
                                      <p:cBhvr>
                                        <p:cTn id="135" dur="100" fill="hold"/>
                                        <p:tgtEl>
                                          <p:spTgt spid="2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475656" y="1988840"/>
            <a:ext cx="5495415" cy="3847207"/>
          </a:xfrm>
          <a:prstGeom prst="rect">
            <a:avLst/>
          </a:prstGeom>
          <a:noFill/>
        </p:spPr>
        <p:txBody>
          <a:bodyPr wrap="none" rtlCol="0">
            <a:spAutoFit/>
          </a:bodyPr>
          <a:lstStyle/>
          <a:p>
            <a:r>
              <a:rPr lang="en-GB" sz="4400" b="1" dirty="0"/>
              <a:t>Incentivise</a:t>
            </a:r>
            <a:r>
              <a:rPr lang="en-GB" sz="4400" dirty="0"/>
              <a:t> </a:t>
            </a:r>
            <a:r>
              <a:rPr lang="en-GB" sz="3200" dirty="0">
                <a:solidFill>
                  <a:schemeClr val="tx1">
                    <a:lumMod val="50000"/>
                    <a:lumOff val="50000"/>
                  </a:schemeClr>
                </a:solidFill>
              </a:rPr>
              <a:t>researchers</a:t>
            </a:r>
            <a:endParaRPr lang="en-GB" sz="2800" dirty="0">
              <a:solidFill>
                <a:schemeClr val="tx1">
                  <a:lumMod val="50000"/>
                  <a:lumOff val="50000"/>
                </a:schemeClr>
              </a:solidFill>
            </a:endParaRPr>
          </a:p>
          <a:p>
            <a:endParaRPr lang="en-GB" sz="2800" dirty="0" smtClean="0"/>
          </a:p>
          <a:p>
            <a:r>
              <a:rPr lang="en-GB" sz="3200" dirty="0" smtClean="0">
                <a:solidFill>
                  <a:schemeClr val="tx1">
                    <a:lumMod val="50000"/>
                    <a:lumOff val="50000"/>
                  </a:schemeClr>
                </a:solidFill>
              </a:rPr>
              <a:t>Enable</a:t>
            </a:r>
            <a:r>
              <a:rPr lang="en-GB" sz="3200" dirty="0" smtClean="0"/>
              <a:t> </a:t>
            </a:r>
            <a:r>
              <a:rPr lang="en-GB" sz="4400" b="1" dirty="0" smtClean="0"/>
              <a:t>data mobilisation</a:t>
            </a:r>
            <a:endParaRPr lang="en-GB" sz="2800" b="1" dirty="0" smtClean="0"/>
          </a:p>
          <a:p>
            <a:endParaRPr lang="en-GB" sz="2800" dirty="0" smtClean="0"/>
          </a:p>
          <a:p>
            <a:r>
              <a:rPr lang="en-GB" sz="3200" dirty="0" smtClean="0">
                <a:solidFill>
                  <a:schemeClr val="tx1">
                    <a:lumMod val="50000"/>
                    <a:lumOff val="50000"/>
                  </a:schemeClr>
                </a:solidFill>
              </a:rPr>
              <a:t>Facilitate </a:t>
            </a:r>
            <a:r>
              <a:rPr lang="en-GB" sz="4400" b="1" dirty="0" smtClean="0"/>
              <a:t>data flow</a:t>
            </a:r>
            <a:endParaRPr lang="en-GB" sz="2800" b="1" dirty="0"/>
          </a:p>
          <a:p>
            <a:endParaRPr lang="en-GB" sz="2800" dirty="0" smtClean="0"/>
          </a:p>
          <a:p>
            <a:endParaRPr lang="en-GB" sz="2800" dirty="0"/>
          </a:p>
        </p:txBody>
      </p:sp>
      <p:sp>
        <p:nvSpPr>
          <p:cNvPr id="3" name="TextBox 2"/>
          <p:cNvSpPr txBox="1"/>
          <p:nvPr/>
        </p:nvSpPr>
        <p:spPr>
          <a:xfrm>
            <a:off x="6588224" y="52056"/>
            <a:ext cx="2475934" cy="584775"/>
          </a:xfrm>
          <a:prstGeom prst="rect">
            <a:avLst/>
          </a:prstGeom>
          <a:noFill/>
        </p:spPr>
        <p:txBody>
          <a:bodyPr wrap="none" rtlCol="0">
            <a:spAutoFit/>
          </a:bodyPr>
          <a:lstStyle/>
          <a:p>
            <a:r>
              <a:rPr lang="en-GB" sz="3200" b="1" dirty="0" smtClean="0">
                <a:latin typeface="Arial" pitchFamily="34" charset="0"/>
                <a:cs typeface="Arial" pitchFamily="34" charset="0"/>
              </a:rPr>
              <a:t>We have to:</a:t>
            </a:r>
            <a:endParaRPr lang="en-GB" sz="3200" b="1" dirty="0">
              <a:latin typeface="Arial" pitchFamily="34" charset="0"/>
              <a:cs typeface="Arial" pitchFamily="34" charset="0"/>
            </a:endParaRPr>
          </a:p>
        </p:txBody>
      </p:sp>
    </p:spTree>
    <p:extLst>
      <p:ext uri="{BB962C8B-B14F-4D97-AF65-F5344CB8AC3E}">
        <p14:creationId xmlns:p14="http://schemas.microsoft.com/office/powerpoint/2010/main" xmlns="" val="40627738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xEl>
                                              <p:pRg st="2" end="2"/>
                                            </p:txEl>
                                          </p:spTgt>
                                        </p:tgtEl>
                                        <p:attrNameLst>
                                          <p:attrName>style.visibility</p:attrName>
                                        </p:attrNameLst>
                                      </p:cBhvr>
                                      <p:to>
                                        <p:strVal val="visible"/>
                                      </p:to>
                                    </p:set>
                                    <p:animEffect transition="in" filter="fade">
                                      <p:cBhvr>
                                        <p:cTn id="12" dur="500"/>
                                        <p:tgtEl>
                                          <p:spTgt spid="2">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
                                            <p:txEl>
                                              <p:pRg st="4" end="4"/>
                                            </p:txEl>
                                          </p:spTgt>
                                        </p:tgtEl>
                                        <p:attrNameLst>
                                          <p:attrName>style.visibility</p:attrName>
                                        </p:attrNameLst>
                                      </p:cBhvr>
                                      <p:to>
                                        <p:strVal val="visible"/>
                                      </p:to>
                                    </p:set>
                                    <p:animEffect transition="in" filter="fade">
                                      <p:cBhvr>
                                        <p:cTn id="17" dur="500"/>
                                        <p:tgtEl>
                                          <p:spTgt spid="2">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085080" y="2852936"/>
            <a:ext cx="7098418" cy="1384995"/>
          </a:xfrm>
          <a:prstGeom prst="rect">
            <a:avLst/>
          </a:prstGeom>
          <a:noFill/>
        </p:spPr>
        <p:txBody>
          <a:bodyPr wrap="none" rtlCol="0">
            <a:spAutoFit/>
          </a:bodyPr>
          <a:lstStyle/>
          <a:p>
            <a:pPr algn="ctr"/>
            <a:r>
              <a:rPr lang="en-GB" sz="3600" dirty="0" smtClean="0"/>
              <a:t>Helping researchers take </a:t>
            </a:r>
          </a:p>
          <a:p>
            <a:pPr algn="ctr"/>
            <a:r>
              <a:rPr lang="en-GB" sz="4800" b="1" dirty="0" smtClean="0">
                <a:solidFill>
                  <a:schemeClr val="tx1">
                    <a:lumMod val="50000"/>
                    <a:lumOff val="50000"/>
                  </a:schemeClr>
                </a:solidFill>
              </a:rPr>
              <a:t>credit</a:t>
            </a:r>
            <a:r>
              <a:rPr lang="en-GB" sz="4800" dirty="0" smtClean="0">
                <a:solidFill>
                  <a:schemeClr val="tx1">
                    <a:lumMod val="50000"/>
                    <a:lumOff val="50000"/>
                  </a:schemeClr>
                </a:solidFill>
              </a:rPr>
              <a:t> </a:t>
            </a:r>
            <a:r>
              <a:rPr lang="en-GB" sz="4400" dirty="0" smtClean="0"/>
              <a:t>for </a:t>
            </a:r>
            <a:r>
              <a:rPr lang="en-GB" sz="4800" b="1" dirty="0" smtClean="0">
                <a:solidFill>
                  <a:schemeClr val="tx1">
                    <a:lumMod val="50000"/>
                    <a:lumOff val="50000"/>
                  </a:schemeClr>
                </a:solidFill>
              </a:rPr>
              <a:t>all</a:t>
            </a:r>
            <a:r>
              <a:rPr lang="en-GB" sz="4800" dirty="0" smtClean="0">
                <a:solidFill>
                  <a:schemeClr val="tx1">
                    <a:lumMod val="50000"/>
                    <a:lumOff val="50000"/>
                  </a:schemeClr>
                </a:solidFill>
              </a:rPr>
              <a:t> </a:t>
            </a:r>
            <a:r>
              <a:rPr lang="en-GB" sz="3600" dirty="0" smtClean="0"/>
              <a:t>research </a:t>
            </a:r>
            <a:r>
              <a:rPr lang="en-GB" sz="4400" b="1" dirty="0" smtClean="0">
                <a:solidFill>
                  <a:schemeClr val="tx1">
                    <a:lumMod val="50000"/>
                    <a:lumOff val="50000"/>
                  </a:schemeClr>
                </a:solidFill>
              </a:rPr>
              <a:t>products</a:t>
            </a:r>
            <a:endParaRPr lang="en-GB" sz="3600" b="1" dirty="0" smtClean="0">
              <a:solidFill>
                <a:schemeClr val="tx1">
                  <a:lumMod val="50000"/>
                  <a:lumOff val="50000"/>
                </a:schemeClr>
              </a:solidFill>
            </a:endParaRPr>
          </a:p>
        </p:txBody>
      </p:sp>
      <p:sp>
        <p:nvSpPr>
          <p:cNvPr id="4" name="TextBox 3"/>
          <p:cNvSpPr txBox="1"/>
          <p:nvPr/>
        </p:nvSpPr>
        <p:spPr>
          <a:xfrm>
            <a:off x="6876256" y="35913"/>
            <a:ext cx="2209259" cy="584775"/>
          </a:xfrm>
          <a:prstGeom prst="rect">
            <a:avLst/>
          </a:prstGeom>
          <a:noFill/>
        </p:spPr>
        <p:txBody>
          <a:bodyPr wrap="none" rtlCol="0">
            <a:spAutoFit/>
          </a:bodyPr>
          <a:lstStyle/>
          <a:p>
            <a:r>
              <a:rPr lang="en-GB" sz="3200" b="1" dirty="0" smtClean="0">
                <a:latin typeface="Arial" pitchFamily="34" charset="0"/>
                <a:cs typeface="Arial" pitchFamily="34" charset="0"/>
              </a:rPr>
              <a:t>The vision</a:t>
            </a:r>
            <a:endParaRPr lang="en-GB" sz="3200" b="1" dirty="0">
              <a:latin typeface="Arial" pitchFamily="34" charset="0"/>
              <a:cs typeface="Arial" pitchFamily="34" charset="0"/>
            </a:endParaRPr>
          </a:p>
        </p:txBody>
      </p:sp>
    </p:spTree>
    <p:extLst>
      <p:ext uri="{BB962C8B-B14F-4D97-AF65-F5344CB8AC3E}">
        <p14:creationId xmlns:p14="http://schemas.microsoft.com/office/powerpoint/2010/main" xmlns="" val="271375934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citizen.stella-PC\AppData\Local\Temp\Rar$DR01.253\SP logo for web (72 DPI)\L for web_1125x334px\L-green_sp-logo-WEB.png"/>
          <p:cNvPicPr>
            <a:picLocks noChangeAspect="1" noChangeArrowheads="1"/>
          </p:cNvPicPr>
          <p:nvPr/>
        </p:nvPicPr>
        <p:blipFill>
          <a:blip r:embed="rId2" cstate="print"/>
          <a:srcRect/>
          <a:stretch>
            <a:fillRect/>
          </a:stretch>
        </p:blipFill>
        <p:spPr bwMode="auto">
          <a:xfrm>
            <a:off x="2627784" y="1052736"/>
            <a:ext cx="3880672" cy="1152128"/>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3" name="Picture 13"/>
          <p:cNvPicPr>
            <a:picLocks noChangeAspect="1" noChangeArrowheads="1"/>
          </p:cNvPicPr>
          <p:nvPr/>
        </p:nvPicPr>
        <p:blipFill>
          <a:blip r:embed="rId3" cstate="print">
            <a:extLst/>
          </a:blip>
          <a:srcRect/>
          <a:stretch>
            <a:fillRect/>
          </a:stretch>
        </p:blipFill>
        <p:spPr bwMode="auto">
          <a:xfrm>
            <a:off x="2699792" y="5157192"/>
            <a:ext cx="3770339" cy="792088"/>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p:spPr>
      </p:pic>
      <p:sp>
        <p:nvSpPr>
          <p:cNvPr id="4" name="Right Arrow 3"/>
          <p:cNvSpPr/>
          <p:nvPr/>
        </p:nvSpPr>
        <p:spPr>
          <a:xfrm rot="5400000">
            <a:off x="3382230" y="3165402"/>
            <a:ext cx="2510347" cy="1021320"/>
          </a:xfrm>
          <a:prstGeom prst="rightArrow">
            <a:avLst/>
          </a:prstGeom>
        </p:spPr>
        <p:style>
          <a:lnRef idx="1">
            <a:schemeClr val="accent3"/>
          </a:lnRef>
          <a:fillRef idx="3">
            <a:schemeClr val="accent3"/>
          </a:fillRef>
          <a:effectRef idx="2">
            <a:schemeClr val="accent3"/>
          </a:effectRef>
          <a:fontRef idx="minor">
            <a:schemeClr val="lt1"/>
          </a:fontRef>
        </p:style>
        <p:txBody>
          <a:bodyPr rtlCol="0" anchor="ctr"/>
          <a:lstStyle/>
          <a:p>
            <a:pPr algn="ctr"/>
            <a:endParaRPr lang="el-GR"/>
          </a:p>
        </p:txBody>
      </p:sp>
      <p:sp>
        <p:nvSpPr>
          <p:cNvPr id="5" name="TextBox 1"/>
          <p:cNvSpPr txBox="1">
            <a:spLocks noChangeArrowheads="1"/>
          </p:cNvSpPr>
          <p:nvPr/>
        </p:nvSpPr>
        <p:spPr bwMode="auto">
          <a:xfrm>
            <a:off x="2267744" y="3212976"/>
            <a:ext cx="4824536" cy="646331"/>
          </a:xfrm>
          <a:prstGeom prst="rect">
            <a:avLst/>
          </a:prstGeom>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style>
          <a:lnRef idx="3">
            <a:schemeClr val="lt1"/>
          </a:lnRef>
          <a:fillRef idx="1">
            <a:schemeClr val="accent3"/>
          </a:fillRef>
          <a:effectRef idx="1">
            <a:schemeClr val="accent3"/>
          </a:effectRef>
          <a:fontRef idx="minor">
            <a:schemeClr val="lt1"/>
          </a:fontRef>
        </p:style>
        <p:txBody>
          <a:bodyPr wrap="squar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r>
              <a:rPr lang="en-GB" sz="3600" b="1" dirty="0" smtClean="0"/>
              <a:t>Publication module</a:t>
            </a:r>
            <a:endParaRPr lang="en-GB" sz="3600" b="1" dirty="0"/>
          </a:p>
        </p:txBody>
      </p:sp>
      <p:sp>
        <p:nvSpPr>
          <p:cNvPr id="6" name="TextBox 5"/>
          <p:cNvSpPr txBox="1"/>
          <p:nvPr/>
        </p:nvSpPr>
        <p:spPr>
          <a:xfrm>
            <a:off x="6876256" y="52056"/>
            <a:ext cx="2209259" cy="584775"/>
          </a:xfrm>
          <a:prstGeom prst="rect">
            <a:avLst/>
          </a:prstGeom>
          <a:noFill/>
        </p:spPr>
        <p:txBody>
          <a:bodyPr wrap="none" rtlCol="0">
            <a:spAutoFit/>
          </a:bodyPr>
          <a:lstStyle/>
          <a:p>
            <a:r>
              <a:rPr lang="en-GB" sz="3200" b="1" dirty="0" smtClean="0">
                <a:latin typeface="Arial" pitchFamily="34" charset="0"/>
                <a:cs typeface="Arial" pitchFamily="34" charset="0"/>
              </a:rPr>
              <a:t>The vision</a:t>
            </a:r>
            <a:endParaRPr lang="en-GB" sz="3200" b="1" dirty="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AutoShape 2" descr="save image"/>
          <p:cNvSpPr>
            <a:spLocks noChangeAspect="1" noChangeArrowheads="1"/>
          </p:cNvSpPr>
          <p:nvPr/>
        </p:nvSpPr>
        <p:spPr bwMode="auto">
          <a:xfrm>
            <a:off x="155575" y="-144463"/>
            <a:ext cx="304800" cy="30480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en-GB"/>
          </a:p>
        </p:txBody>
      </p:sp>
      <p:sp>
        <p:nvSpPr>
          <p:cNvPr id="38915" name="AutoShape 2" descr="data:image/jpeg;base64,/9j/4AAQSkZJRgABAQAAAQABAAD/2wCEAAkGBhMSERMUExQVFBMVGCIZFxcWGRgZGBkgIhoVFhUeGhcXHyYfGBkmHBQWIC8sJCkpLywtFyAxNTAqNSYsLCkBCQoKDgwOGg8PGjUkHiEqLTQ0NCo1LCk2NDUvKSwwLywtLS0qLCwsNC8qLDUsLy0vLSkuLCwsMDQsLC8sLCksNP/AABEIAFgA3AMBIgACEQEDEQH/xAAbAAEAAwADAQAAAAAAAAAAAAAABQYHAgMEAf/EAD8QAAEDAgMFBQQJAQgDAAAAAAEAAgMEEQUhMQYHEkFRImFxgbETMpGhFDVCUmJyc7LB0SMlM0PC4fDxFSQ0/8QAGgEAAgMBAQAAAAAAAAAAAAAAAAQCAwUBBv/EADARAAEDAgMFBwQDAQAAAAAAAAEAAgMEERIhMQVBUWGxEzJxgaHB8CIjkdEGFOFC/9oADAMBAAIRAxEAPwDcV4cVxmKnbxSut0GpPgFxxvFm08Reczo0dT/Tms4wujkxOqcZCTE3N569GjoE3BAHNMkmTR68gqXyEHC3VTp21qqlxbRwZffdn/sPmu76Bi7szNG3uFv6K20dEyJgYxoa0cgu9cNRbuNAHhfqu9nxJ6LP6uuxamHE8CVo1LQHfIAFfcO3pt/zo8ubmcvFh/gq/rO9tthnVFTH9Hj4A7OWQEBuuXZ+9rn3hXxTQyfTM0DmMvnzJQcx7c2H3V5wzFYqhgkheHtPMcu4jUHxXrUZs/gEdJEI4x3k8yeZUmkHWucOivF7ZoiIorqIiIQiIiEIiIhCIiIQiIiEIqVt/hkghdN7eQhpFo9G5uDeVs81dVW94X/wSfmZ+9qoqADG7wKVq2gwPvwPRZ9sVCZ69rHudwNaXkXOZBFr92a2UBY/u0P94n9I+rVsCrox9oKjZgApweKIiJtaKIiIQsy3j4sXSlgOUYt5nN38DyVj3b0AjomO+1IS4n0We7YSE1FR+o71stQ2KeDQ09vuALZrW4KaNo0/xJwG8jiVOIiLGTiIiIQi6qmpbG0veQ1o1JXas03k7RG7omnJmXi7mfK9viq5H4BdOUVKaqUMGm9TDtsJ6l7mUUQIGRkfp8NPVcax2Lxt47xyAZlrGji8gRmp/ZfDWwUsTGi3ZBPeTmVLLmAkZnNSNU1jvtsGHmL38Tr+LKh4JvPa5wbUtDLm3G29gdO005tz5+ivbXAgEZg6FZLvTwIQztmYLNnvxDlxjU+Yz8Qeqmd0u0ZljfTPN3RZsvrwnK3kfVRjcQ7C5P1tHE6nbVwCwOo4fCr/ACyhoJJsAoKTHpZXllOy5GpOg8ToF0bUYkQHAfZHzUps5SCOnj6uHE49ScykmzGqmdG02azW2pPjuHgs0xiKMOIzK8b461ouS13c05/AjNcaTabO0gy5kajxCsKqu01BwPEjdH+949fMeiXr2S0jO3gcctQSSPW6tpiyZ3ZyDXQjJWiOQOAINwcwQvPiOJRwML5HBrR8T3Acyq/sdil3PgPLtN/1D+VU9uMXM1QWX7DX+zA8wHHzN/kt7Zlq5oeMha5/Sz6sGncWb1ZxtbUzgmlpiWcnvOvgBl8yoaq3gVUbiyRjWPGrXNN/XMLQaGnayNjWiwAFvgqvvIwVstP7YDtw536tJs4eV7+RT1NJE6QMcwWPil5GuDbh2a8WF49idRwujZD7N327XA65X1Upt/cYdJxZm7L2/O1VLdhirmVT4L9iRvFboRbPzB+St28f6vl/Mz97UvtRmDGywtY6eCpkOKmeeR6KibsT/eJ/SPq1bEsb3XfWJ/SPq1aJtpivsYLA2dIbeVru/geay6Z2GC6nseIyxsjbqSvJi22h9r7CkZ7WXr9kfDX/AJqvLVNxdrePijdbPgaBfyBGa6911KDHLMffc8i/QBTGMbc0tP2eL2snJkXaPmdArBm3E46r0TgY5jFBGHYdbi97ak8B4WUHgO8m8jY6kBvEbCQZAHSz2nTPK6vqxefYusxGokmEYpopHcVnZkX7sr9eWq17CqV0UMcb3cbmNDS7rYWupxYrfUobSbThwMGu8DMA8joso2/ojHWydJLPHmLH5gq0brMWDoHwE9qM3H5T/vdSG3+zRqoA6MXmiuWj7w+03xyBHeO9ZbgmMvppmysyc02c05XH2mn/AJkvSstWUuAd5vt+wvOn7Ul9xW9oo7BMdiqow+M/mb9pp6EKRWA5pabHVOg3zCgMd2wjpjwhkksnRrTYeLiLfC6iHbygB2qd7b/edb1aroWDoFm29oWfT2y7D/ViepGxSvEbm+dzwVMpc1uIFWDZrbk1kpYyAta0dp/HcDplw/ysy2wlJnnB1Erv3K27mfdqfzD0UfvWwB0U30lo/spbB/4X6Z9zgB5gpDaMQEhDBkCvQ/x6ZrZcLz3gtLwCqElNC8aOYD8lILPN0+0jXxGlcRxsuY/xN1IHeD8loai12IXWdVQOp5XRu3H03Kmb14AaHi5tkafjxA+qo26AE4i8j3REb+Zbb0Vn3xY4xkDKcG8j3BxA1AF7X8ScvBendRss6mgdLILSTZ2PIcgqrXkutYTdls3A7VxNvDJNoRcyj8R9VbMAn46aI/hA+GRUFtfRFjvagXY7J/cdAfBctjcTaAYicibs/kfz8Vg0JNLWSQyf9ac+Hzilqhva07Xt3a+6taidpmXgv0cD/H8qWVa21xZscXBftE3t6fNa20iBSvB3i3mdElSNLpm24qB2SdevNtAw3+SrW2tE6Grlacg5xew9QTxZeBuPJXzYPBHRsdNILPl0HMBS+0GzcNZHwSjMe64ZOb4FPbDcaGJrXjUZqvaVqiUlu5cNlcZbU00bwe0AGvHMEZH+q+bY1TWUU5cRmwtHeTkAqjJsdNh7ZJ4qk8LRci1iRyB5HXooimq3V9XDFUSEsJ0JsDzsBpmtVlMwuMzDdjc+fGyRdIe4RmV6d1mDPfUOqSLMaC1p6k6+it28j6vl/Mz97VYaWkZGwMYA1o0AVe3kfV8v5mfvasytmMwe88D0XJ24adwHA9FQd1v1i79I+rVZ96jiBAeR4h59kj0KrG636xP6R9WrRtt8CNVSPYz/ABG9uPvIvl5gkeaQhbip7Jj+OzNhMb3aXPrkqXu8omVUM0D3yDgdxcLXFocHDmBrmOavmFbKU1P/AIcYv945n4lYts7tA+jqRIBm3svYciR9oHocviFuGDY7DVRh8Lw4WzH2m9zm6gq6Egi29eh2xTyxyF4JMbs+V1IIuL3gAkkADMk6DzXGGdr2hzSHNOhGYPgeYTCwbb12KnbW7uo6omWI+ymOpt2X/mHI94VxRWRyOjdiYbFRc0OFisSOB4lQv4mxvuPtxdoEd4Go8QrBQ7zqpuU1K556hr2H0I+S01cTGOg+CbfW9oPuMB9FUIsPdNlSGbxpn+5QTE95sP2qDx7BMSxNzC+JkDWghtyedib63OQ6LVA0L6qm1OA3jaAfM9SpFl+8VU9gNjX0DJA94eZCDkLWsLKz1NM2RjmPaHMcLFpFwR3hdqJd7y8lztSpgW0WbYnuh4ZPaUc5hINw11zwn8Lgbj5r3RYXjfDwGqhA04+AF3xtqr2Soik2rppJGxtk7TyQwlr2teRe4Y9wDX6HQnRQEN7lo/CddXzEAPINtMQB6hQeCbto45fb1L3VE978T9L+BVyAsomfaumZIY3SWc1wa48LyxrjazXSAcDXZjInmvE/ahsVXUxyvPC0RmNjWOe7Nry88LAXWyGZyVrYH2yG6/z8pWWcyOxPNyrFJGHAhwBByIOhVXrdhwHcVPIY+fCc2+R1CmpNoKdsDZzIPZOtwuFzxEmwAaBcuvla11HYltKx9HVSU7/7SFhNnNLXMPDdvEx4BHUXGapkoxUDDI24vbPd57l2OodEbsK648PxC3CZo7dcyfRdlDsgwP8AaTOMz73F/dB8Oa9tbtFDCWtkc4vLeLhYx73AfeIjB4W35lfZ9paZjI5DKOGUEx2BcX2zIaGgknPTVVx0DWkODSeF7n8Xv6KTqlxBF7eFh0UmAoTG9r6elye4uf8AcZmfPkF92rxkwUrntyc6zWnpfn42BVF2Bw5tVVSPl7QiAIB6m+a04YG9mZn6DdxSj3nEGNU5U7VVFUxzIqFzo3ggl7rXBy5AW+Kz/FMCqqaz5onNaTk4G4HS5GhW7taBkMguFRTtkaWPaHNcLEEXBU4K4wn6Wi3n7lcfCH6nNULYbbwyObT1DruOUch1P4Xd/Q81ZdrdnXVsIiEvsm3u7s34unMWtr/0sq2uwb6HWhkRPDdr4+ouch5EFbdASWtvrYX+C5XxR3DmaOF7LkYxtLHrO6HdNJC8PirHMeOYZY9/2leMGoJIYw2SV0zubnf05Be9FmtY1uisZExndFlTtrt2sFY4yMPsZzq5ouHfmbzPeLFU2PdTiEbrxzRgjRzXPaflmFsaILGlacO0aiJuBrsuefVZ7hW7aZxBraqSYDP2fE4t8+Im6v8AFEGgACwC5opAAaJaaeSY3eb/ADgiIi6qUREQhEREIRERCF1z+664LhY9kanLQd5VGoK+Nv0SOKdtTGZGhtNK1pngtfO7c2mPnxjQHNX1dbYGhxcGgOOpsLnxKujkDAQQoubdU/DsXpoaOWCo4XSh8jZIP8yUukeW8LNX8Yc2xGWfcpTBWf8AvVh4bHggHeOxJldTphaXB1hxDQ2F/iudlJ0wN7DX9g+y4G6clQqSRsTKSaTKGOqqONx91hc+dsbndACSL8uIL7tBVMnNdJAQ+NtEY3vZm0v4i5rQ4ZOLW3vbTjCvZaCLHRcY4g0WAAHQCw+AU/7AxYrZ/wC3UcGVlUK+taKqRstV9Da2KMsLfZsdLk7iJe9p4+E5Bo0v3rxbMZ/+NNy7t1RBcLH332JFhwkg9Bqr5JC11rgG2YuAbeF9Fysj+wMOED5Yjhzuu4M7/NVEbWYIaqlfG02fk5hOnENL9xzHmsnwDHZcOqjxsIPuyMdkSOo7+h0W4LwYngcFQLTRNf0JGY8DqFKnquzYY3i7SuPjxHEMio2h28opAD7UMPR92kfwldt7RRNJ9sHnk1naJ8OS8bt11DfJjx3B7lI4dsVRwEFkLbjm7tH4lRcabVod6IHab7KpYRgkuI1v0ydhjiaR7Nh1sPd/r4laSvjW20X1UyymQ3O7RTa3CEREVSkiIiEIiIhCIiIQiIiEIiIhCIiIQiIiEIiIhCIiIQiIiEIiIhCIiIQiIiEIiIhCIiIQiIiEL//Z"/>
          <p:cNvSpPr>
            <a:spLocks noChangeAspect="1" noChangeArrowheads="1"/>
          </p:cNvSpPr>
          <p:nvPr/>
        </p:nvSpPr>
        <p:spPr bwMode="auto">
          <a:xfrm>
            <a:off x="307975" y="7938"/>
            <a:ext cx="304800" cy="304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en-GB"/>
          </a:p>
        </p:txBody>
      </p:sp>
      <p:sp>
        <p:nvSpPr>
          <p:cNvPr id="38916" name="AutoShape 7" descr="data:image/jpeg;base64,/9j/4AAQSkZJRgABAQAAAQABAAD/2wCEAAkGBhQQERQREhQWFBQUFRkVFhcVFxgUGBQYFxQaGBQUGBgYHCYeGhskGhgXHy8gIycpLCwsFR4xNTAqNSYrLCkBCQoKDgwOGg8PGiwkHyQqKSowLiwsLSkpLiwsLCwsLCwsLy0sLCwsLCwsLCwsLCwsLCwsKiwsLCwpLCwpKSwsLP/AABEIALEBHQMBIgACEQEDEQH/xAAcAAACAwEBAQEAAAAAAAAAAAAABgMEBQIHAQj/xAA/EAABAwEFAwkGBQMFAQEBAAABAAIRAwQFEiExQVFxBhMyUmGBkaGxFSIzcsHRBxQWQpJi4fAjc6Ky8WM0Q//EABoBAQACAwEAAAAAAAAAAAAAAAABAgMEBQb/xAA1EQACAQMCAgULBAMBAAAAAAAAAQIDBBEFIRIxE0FRkaEUFSJSYXGBscHR4TVikvAyM0Ij/9oADAMBAAIRAxEAPwD3FCEIAXwmFBa7a2k2XHgNp7Alq33s+qeq3cD671z7u/p2yw932E4Nu137TZocR3D6lZVflDUd0QG+ZWfRoOeYaCT2CVqUOTbiJc4N7InzlcTyq9u3/wCawvZ9yTOqW+o7Mvd4x5BQh0ZznvTNT5PUwM5dxMei69gUtx8Soek3U95Nd4yL9K8ajdHu7zPqr1HlI8dJoPDJXq3JymeiS3vn1WfaeTz2iWkP7oPqp6C/tt4ttex58AbFkvenUgAwTsOX9ldlI76ZaYIIO4iCtK778dTyfLm+Y+62rbWN+Cuse37kYGdCjo12vAc0gg7lIvQJprKIBC5e8ASTAG0rAvK/i6W08h1tp4blq3N3Tt45m/h1g17VeLKfSdnu1PgsivyldngaBuJz8gsfNx2knvJWhZLiqPzPuDtGfguBLULq5lw0Vhez7lsEFa9qrtXkcMv7qs+oXZkk8TKYKHJtg6Ti7hkFP7Apbj/Iqr0y7qrM33sZFtlqe3RzhwJVyjf1VupDuI+oWu7k/SjQjtkqpV5NdV/cR9Qfop8hvqO8H3MZJbJyia7J4w9ozC1qVYPEtII7En2m730+k0xvGY8VzZrY6mZaSOzYeIWSjqtWlLguI/RjA6rl5yKoXbfDauR9126deCv1NDwXoadaFWHHB5RUU/bFXrnwH2TNYahdTY45ktBJ7kmJxu34NP5R6LhaPVnOpJSbexLM+/ra+m5oY6JBnTeuLjt76lQh7iRhnZvCj5TdJnA+qj5N/FPy/UKsqtTzjwcTxnl8B1DKhCF6UgEIQgBCEIAVe22sUmlx7hvO5TkpSvS386+f2jJv1Peuff3itqeVzfIlENrtbqrsTjwG4bgrl2XMavvOyb5u4dnai5rr504ndAeZ3cEzAQuRYWDuH09fdPxJbOLPZm0xhaAAitaWszc4DiVk3nf2E4aeo1dqOA3rBqVC4y4yd5W3c6pToehSWcdxGBjq8o6Y0DncMvVR/qZvUd4hY1CwVH5taSN+g81YNxVQJgcJzWir6/nvGO3uJNehygpu1lvHTxC0adUOEtIPDNJteyPp9JpHp4r5Z7S6mZaYPqslPV6tN8NaP0ZGBttdhZVEOE7jtCWrxut1E72nQ/Q7itm676FSGuyf5Hh2rRq0g8FpEg5Fb9a3oX9Pjhz7fuBUu68XUXb2nUb+0dqaqdoa5oeCIiZSred3mi+P2non6cVC21uDDTB90mSFyba9qWTlSqLl8/syS3et6mqcLcmD/l2qtYrC6q6G952BfLFZDVeGjvO4bU3WazNptDW6evaptbapf1HVqvb+7IPYgsN1spDIS7a4/wCZKzVrtYJc4NG8kAeJS3yu5c0rD/pgc5Xc2WsGjRsdUP7R5mO9eW3xf1W1DnLTWynC0AQ0HsaMtmq9jbWaUcRWImlXuo0nwrdnqd4/iBZaMhpdWcNlIYtsH3tMlkVPxcoh2HmKnZ71PP8A5Ly667yABpuxumANCQDqMjrpEb+xdWrks9rOdaBzZJgPydllmM8u/RbnQUkt0zU8prN8/A9TP4sUGxjpPaCQJxMdkdsB0phurlbZbSP9Os2eq44HawPddmvz1dpYyo1zyThPRABHYJJTJbbJTqN5xpbhzJImZH1yHBV6CnLllFvKasOeGe8OaCIOaxbxuAH3qWR2t38F5pya/EK0WRzW1S6vZsxBjnGZxk49IdhPevXLsvOnaaTa1J2JjhIPqCNhG5cy8sY1I8NRfE3qVeNT/EUc2naCDwIKY7qvXnGljumB/Lt4ovm6ucGNo98a/wBQH1S4x5aQRkQvKPpdNrY5xfivubHM5Tjdvwafyj0ScnG7fg0/lHos+if7J+4MyOU3SZwPqo+TfxXfL9QpOU3SZwPqo+TfxXfL9Qol+p/H6DqGVCEL1JUEIQgBCEIDKv8AteCnhGr8u7b/AJ2pes1AveGDUn/PJXL+r4qpGxoj6n/OxWuTdmzdUOz3R6n6LydfN5e8HUnj4LmWNyhQDGho0AhY9/XnH+k3X9x+i1rXaBTY552Dz2DxSZUeXEk5kmSuhqtz0NNUobN/IhHVCg57g1oklMt33M2nmfedvOg4BU7otNGkzNwxO1yOXZotD23R6/kfssOn29vSiqlSScvetvyGXoQqPtuj1/I/ZHtuj1/I/Zdrymj6670QXSFkXjcTXS6nk7dsP2Kte26PX8j9ke26PX8j9lgryta8eGcl3okVHNLTByIPgma5by51uF3Tb5jes2+qtKpD2OGLQiCJHhqs+x2k03teNhz7RtC87Rq+RXHCpZi/kSNd4WPnWFu3Udh2f52pPc2CQdQYTwx8gEaESsS0XdNqb1Xe+e7UeMeK6mqWnTcM4c20u8hF257DzVMT0nZn6BY34gctG3ZZ8eRrVJbSaRIJ2ud/SAfMDamglfl78SOVRt94VHg/6TDzdLWMLCfejeTJ7wu1b0o0oqC5IxzeEQ1Lze+o6q9xc95L3dZxO07lDWvF1XpdkbIjWP8ANi7slgZVDQ1+F0ke9t1gnYM/VciyYHOaeG/MHOD3FdKMm9kc1xit+st3Xd9Sq4BjcW0gEDIRJnZxXrF32YiiKTgRhbqXSRPDjGayvw8sTG2cPiDUc6TtIBhvdkm0WQDMGZXn77UKrm6dLZI7NnZU1FTqbtitbeRlnqMc1gwuOjtSDM6JcdyNrA1WF7cPuuGebiOjl+0xOencvSm2CHARmR4cVDb6ETiDRIzI3DSfErXtr24gnl9+5mr2lCb2XceWW+q+g3BWDQRkII7I2571o8keWpsNbGJ5l5ArMIkhuYD2/wBQjvEjdBy6u8GnrpmDw0z4ei8/5xwbgxEOGZB17J35Qu5Qu3Vh6fI5VWzVOacOZ+t7PXbUY17CHNeA5pGhBEg+CXb+sOB+MaP8jt/zilD8COVRrUKtiqH37OcVPXOm45jg13k8bl6Vetm5yk4bYkcRmudqFsq1FrrW6NuLFBON2/Bp/KPRJycbt+DT+Uei4mif7Je4szI5TdJnA+qj5N/Fd8v1Ck5TdJnA+qj5N/Fd8v1CS/U/j9B1DKhCF6kqCEIQAhCEAk2l+J7jvcfVMtxU4ot7ZPnl5JWTfdXwafyheV0f0q8pvs+pZlPlHUOBrRtd6BLvNncfAp4RC6V3pnlNTjc8fAjIj82dx8CjmzuPgU8QiFq+Y16/h+RkR+bO4+BRzZ3HwKeIRCeY16/h+RkR+bO4+BRzZ3HwKeIRCeY16/h+RkR+bO4+BRzZ3HwKeIRCjzGvX8PyMlG5ahdRbOokeBy8ld5sTO2Inj/4F9Qu9ShwQUXvggxOW14Gz2C1VGmHCk4NO5zxgae4uBX5dfQ2AZN0HWjU9q/Rn4uOIuqvG00weBqNXg4otgg7GyCNctnet2jDiizTrz4ZImuu3tFPAKDHHa7vmMxwU9dxfAwYSJGUznqD9lPdNpoU2DnaJL2AQ2cPOYic42wAtt9uYZp/lKbXlubsTnAYtHGTAGYzOQnat2lTUeRz6tRy9xrchLPVrAsktFOAJJiNoA7PqnqlZyXZTAynhpn2pH5BWurQe8QKgJzDfekAZuDtAJI49y9AtltY0TMOeIaCQM+/LLatC5tIdJtHnub9rdS6PeXIls7DLhhAGwzJPFVL0shc04THHMRtMErBu7lU99oZRIDQXQ4yDi3aaTAHet68y0luIgYpbnOYiSN2zascrVQxGSMsLrpE5RZ5VyzrENIxF2e0ESBme/Yku+Lrc1zXNOrBJHnn916ZeN4Me1wwZsxOIdBEAREdZJVqDWU4DTJzEzEOyjgFnjaxgsRNd3UpvMtz5+D14Ghe1DPKripOz1xtOH/kGr9Nr8rciWlt42YjX8xT7f3hfqlYZxwbdOWciVaqeF7m7nEeeSbLt+DT+UeiWL1+NU+ZM92/Bp/KPReY0qPDcVEv7uZ2ZHKbpM4H1UfJv4rvl+oUnKbpM4H1UfJv4rvl+oWKX6n8foOoZUIQvUlQQhCAEIQgEesyHOG4keaarlfNFnYCPArAvmjhrO7feHf/AHlaXJq0e65m44hwOvn6ryunf+N5Km/avqWZPflqfTa1zDGcHIHZlqsb23W6/k37JivOy85Tc3bqOI0Ser6rOtSrJxk0mgi97brdfyb9ke263X8m/ZXbBc9OqwODndoyyO1WP00zrO8ljhbX04qUZbP9wMr23W6/k37I9t1uv5N+y1f00zrO8kfppnWd5K/keoes/wCQyZXtut1/Jv2R7brdfyb9lq/ppnWd5I/TTOs7yTyPUPWf8hkyvbdbr+Tfsj23W6/k37LV/TTOs7yR+mmdZ3knkeoes/5DJle263X8m/ZHtut1/Jv2Wr+mmdZ3kj9NM6zvJPI9Q9Z/yGRP5bWqpaLBaKbnSMGKIH7HB+wdi8VNuwECMx5jd6L9Mv5MUyCCXQRB00Oq/PHKPk66zWmrZzm6k6B2sOdN3e0j0Xf0mFxThKFZ781vk0rlLKbNC32mg5jcYJe4AiMsOQGu6RoqFnp5gulwiIG0A9GZ3T4BZ9GH1A1xwgtwzsaYy7pVixvc1wIMEHIg6cF6CE3LmjnTgorZjFcdoqB4ZS1IMAcZ27cp4BOFpue0FvO13B0DIOBzkz3aRP8A6snkbeTW1TWDBAE1A2S5s5c5TG1sky3ZK9Cu21i0A1A4YZ93DkQ3c6dZ18FS4rzptYjsKFvConxPfsPMbxvZwLi0hsmJGYmIOZzyjI7M961LRf7n0GMrOIcWTiIyB2HLTLLIZ5KH8QbLgre4PcAa8ici58yRxDR4It9nFZjXsESwOE567MtIVLq4ioQk1zLWtvLinFPkULHRcXF74LYnbllu3GAs6/7wp80GgS5whuW2ctfRbF5Vvy1PIy4N02ZDU7SY9V5/WtjqrjUcejk0DYTpAWOnWzuZp0Fsm+QwfhpYBVvCzsj3m1RUJ/ppgujxC/SC8e/Azk971a2uGQHM0zvJh1Q93ujvK9bttfm6bnbh57PNaleoksvqRvUY4We0Urc/FUed7j6pqu34NP5R6JOTjdvwafyj0Xl9HlxVpy7fubDMjlN0mcD6qPk38V3y/UKTlN0mcD6qPk38V3y/UKkv1P4/QdQyoQhepKghCEAIQhAYvKOyy0VB+3I8Dp5+qx7utfNVA7ZoeB1TdVpBzS06EQUn2yymk8sOzQ7xsK8xqtGVGsriH9ZKHIOkSNqW79u7A7GOi7XsP91ZuG8//wCTj8pP/VbVSkHAtIkHYulONPUbfbn8mOQpXfeBoukZg6jf/dNNltbaglpn1HFLt5XM6mZbLm+Y4qhSrOYZaSD2GFx6F3WsJdHVW395EjuvqWqPKN4EOAd26KX9TnqD+X9l2Y6rbNc/AjBvqrbrybSGZz2DafssO08oKjhAhvDM+KzXPLjJJJO/MrTudZiliisvtGDc/U//AM/+X9lqWG1Go3EW4Z0zmRvWNddxknHUEDY07ePYmAZLbsHczXHXe3UsIM4tFoDGlx0AlY/6n/8Amf5f2VW+7y5w4Gn3W7esfsFmYTE7NPHQLm3uqVFU4aD2XxJwONhtgqsDh3jcdyRfxY5FOtVNtroA8/QEECP9SnqeJbmQNoJGsLWuq8eadn0Xa9n9Sa2PBEjMHOV2NOvengpf9LmUnFSWGfmu7qLbRm8BrmwTGjtgP9u1cucS8kn3sWUbV6hyz/Dk4nWqxNGIxjotAAdvczYDp7uhXnDqMVCHNIe0w5rhBbGRBn/MgvW0JRqxyuZ52vCdGWHyG/kleNAVcVUNpvyAc0PguG0kz2g71qcpbkHOsr0cWF/TwSWkRAduAjYP/FOs1lMjm5MBpdMYTh0dG2d3at65eWGAYMDoJPutgtEkTA1OWIx6qtSlJS44dxFOvCS6Oe3tOuVF0urMFZzg2kxmHc5rgIgk5OE4c9uxZFzX6xlGHu98Dmw3Y4DonM+qZOVTHOa11IB1MSHta7DlOmEjsCQrYyk98MY7J2umRAyOew7ViVBV6SjLqfcZ3XdCq3HrXeYt6Wxzqj3OB94k5zrp/wCI5N8nn26u2jRafeIJOxrQfee47hPfpqma6+TdW2u5uk01AHe852bKc7S4592a9e5KckqV308LAC93TqYQC7s7Gjd3rBWSpLHX2GxbZrb427S/clzsslCnZ6Q9ym2BvO0uPaSSTxWfyjtsxSGzN30H18FpXleAotnVx6I3pTe8uJJzJMryWr3nDHoovd8/cdZLBynG7fg0/lHok5ON2/Bp/KPRaeif7Je4lmRym6TOB9VHyb+K75fqFJym6TOB9VlWe0upmWGDELFc1VSv3N8k/oOodkJR9s1uufAfZHtmt1z4D7Lp+eqPY/D7kYG5CUfbNbrnwH2R7Zrdc+A+yeeqPY/D7jA3ISj7Zrdc+A+yPbNbrnwH2Tz1R7H4fcYG1Ub2u0VW5ZOGh39ivoXWq0o1YOEuTIEZzS0wZBHcQt6678BhlQwdjjoeO4q1ed0iqJGT9+/sKWbRZ3UzhcIP+aLy06dfTanFHeL7n7y3MdtVn2u46b9BhO8fULDsV7vpQJlu4/Q6hbFn5QU3ZGW8dPELqwvrW6jw1MJ+36MgpVeTTx0XA8QR91F+nau9vifsmFlrY4SHCOIXXPt3jxCPTLSW6+YyYVLky7LE8DeAJ81qWS6adOIEkbTmVNUtrG5lzR3rOtHKNg6ILu3QfdXVKytd9s97BrPeAJJAG85JevW+8csp5Da7fw7FQtd4vq9I5bhkF8sdhdVMNHedAuZdalO4fRUE9+9k4OLNZ3VHBrRJPl2nsTRRupraXNkTOp2k713YLubREDMnU71bXSsNOjRi3U3kyGxMt1idSdhOmw7CFauu+DS912bP+vD7JitdjbVbhcJ9R2hK9vut1I55t2EfXcuXc2lWyqdLR5fL2MkaqFdrxiaQR2LMvnkpZrXnVpAuiMY914Ez0hmsKzWt1MyxxH17itmzcpBkHtIO8acYXTtNYpyxxvhfgUlBSWGKdo/CVwJNO0SIyD2Z6aFzTtPZtVGj+GtsaZa6k3hUd64V6bQvGm/ouHjBUvPt6w8QvQQ1KbW0k+40ZadQk84wee0uRFudLH1abWkQXSajoGjYIGXer10/hdSpnFXea2c4QMDTp0hJJ25TGeidDXb1h4hU7RflJmhxHc3NY6upcK9KaSLwsaMXnGffuWLHYmUWBlNjWNGjWiAoLwvRtIb3dUH13LJtnKB7sme6N+RP2Cy8ydpJ7yV5u71hbxobvtN1LB3abS6o7E4yfQbgtS57qn/UeMv2g7f6lJddxaPqcQ37/ZbbxkeCx2Wnyk+nr+/H1YEdON2/Bp/KPRJyY7FfVJtNrSTIaAcjuWvpFWFOpJzaWxLLV4XU2sQSSIyyVT9NM6zvJT+36W8+BR7fpbz4FdeorCpLim4t+8jcg/TTOs7yR+mmdZ3kp/b9LefAo9v0t58CqdFp37e/8jcg/TTOs7yR+mmdZ3kp/b9LefAo9v0t58CnRad+3v8AyNyD9NM6zvJH6aZ1neSn9v0t58Cj2/S3nwKdFp37e/8AI3NJCELsEAobTZW1BhcJHpwUyFWUVJYa2Av2vk4ZmmctztnesqvY3s6TSPTxTqvkLkVtHoz3h6L8CciKiE7VLM13SaDxEqP2dT6jf4haL0Sp1TGRNVmzXdUqdFpjecgm5lBrRAAA7Au4Wanoizmcu4ZMSx8nBrUM9g08Vs0qQaAAIA2BdoXYoWtKgsQX3IBCELZAL45oK+oQGPbOTzXZs907tn9lk2i6KjNWyN7c03IXKr6VQq7pYfsJyIhCITyaYOwKH2dT6jf4hc56JNf4z8BkTIXdKkXGGgnhmnKnY2NMhjRwAClDVaOiP/qfgMi1Z+T1R3Sho8T4LasV1spZtGe85lXELq2+n0aG8Vl9rGQXL9DwXSFvPdECV+Tf1HfxKPyb+o7+JTqhcHzHD133E5Er8m/qO/iUfk39R38SnVCjzHD133DIlfk39R38Sj8m/qO/iU6oTzHD133DIlfk39R38Sj8m/qO/iU6oTzHD133DIlfk39R38Sj8m/qO/iU6oTzHD133DIIQhegIBCEIAQhCAEIQgBCEIAQhCAEIQgBCEIAQhCAEIQgBCEIAQhCAEIQgBCEIAQhCAEIQgBCF8QH1CEICG12jm2OeROETCptvSoQCKD4OYzapb4+BU+UqvZr7pBjQXZhoHRdu4LJFejnGTHJ74zguWS1OfOKm5kbyDPgrKr2W2MqglhmDByI9VUoXq6oXNYyS0kGTDRBIGcamNIVeFvqJ4kjTQqdltpc91NzcL2idZBB0IK+Wi3w8U2NxviTnAaJ1J/snC+RPEi6hU2Wp+INdTiRk5pxN4EwCNi6sFs51uKIIJaRuIOYUYYUkWkKrRtmKo9gGTIk9pziOChp3g6oTzTJaDGJxwgkHOIBJThY4kXazoaTuBPkoburl9Jj3aubJhcMtJex4cwsLQQZzByOh2ri6XgWemTkAySpxsRncvoWfRt76gxMpjDsL3YS7gACpbHbucxNILXtjE07J2jeO1Q4sniRbQsxl7Fz3U2MJc1xGsAAHpE7OHYpHXg5hAqswhxgOacTZOwyAQp4WONF9Cr2y2Ck3EZMkAAaknYFXqW2oxuN1P3dThdLmjaYgA9xUJNhySNBfFCbW3Bzk+7GKexV6dsqPGJtMYdRidhcRG4AgeKYY4kdttJ580/2imHdsl0KSjbMTnsgjARmRkZ3KhYbSKlpcYIIpgEHUEOV6ha8b6jIjAQJ3yJVpRx3FYyyWUKm60VC4htPIbXOwg8IBJX2yW3GXMc3C5kSJkQdCDtCrhluJFtC+KnWt5x82xuN0Sc4a0HefpCJN8iW8F1VbwtfNUy6JOQA3kmAojeDmOa2qzCHEAOacTZOwyAQq1/1HYIDJbLTinbi0j69qtGOZJMpKXotl+xsqCecc06RhERv+iltFbA1zonCCfBc2ao5wl7cJnScXfK4vL4VT5HeijrLckS2etjY10RiAPiFzarRzbC+CYGgzJUd2/Bp/I30XVttPNsc+JwiY0THpYGdsnTrSAwvzgNxdukqtd76r4e8tDXCQ0DMTpnwXN51ncyS1shzHSZjCC3z2+C+3XWcabcTcLQxsGZkRr2Kcejkrn0sF9EqhSt76gxU2S3YXOwl3AQcuKlsduFSci1zTDmmMj9R2qri0W4kzm+PgVPlKmsfw2fKPRd16Ie0tdoRBVL2DS/q/m77qyxjDIaecovqhco92p/uv9VPZLtZSJLZzEZuJ9VLQszWAhu1xceJ1UZSTQw20ym7/wDWP9k/9wubAYr1mnpEhw7WxA8Fe/LNx85+7Dh7pn1UdrsDKsYhmNCMiO8KeJcvYRwvmTl4mNpWVVrCz1nk9Go0vHzNGY7wrNjuplI4hLnb3GSOG5V70aKtSlSyOeN3Y0fc5KY4zjqEs4z1kthsxFA9d4c4/M4f+Lq5agNFgH7RhI3Eagq9Co2u52VDizaTqWmJ4jRRlPmOFrGCzWeC1w3Az2ZLKwF1hAGvN/8AvktOz2FlNpa0ZHXOSeJUlCzhjQxugEDbkiaXeS4t9xxZarXMa5vRIEeCptOK1Et/bTwu4l0geq6r3HTcZGJuckNJAPdsVuzWVtNuFogeZ7SdqZS5EYb5lC6arecrt/dzhPEaBSX68cy5p1dDWje4nJV7JYW1TWxDMVnQQYIyG0K3Y7oZTM5ucNC4zHDcrPClkqstYKt7MOKgcRZDi0uEGCW5aqV9gqASbQ6PlatCrRDwWuEg6grPbcNOZJeR1S4kf3RT2JcNyC12cMsgDTja2HTvbixHyWvTqAgEZgiRwX0MERGWkLPqXDTJkFzRua4gf27lXKfMthrkcWeq11rfh2UwDxxf+KSwfGr8Wf8AVWKF3sYcTRBw4e6Z9VJTszWuc4avgnuEBHJdXYQovxKFnqPrFxx4GNeWgNAxGMjJM7V8sQi0VBiLoY0EmJmSYyA3qW03Kx7sXvNJMnCSA7ip7Pd7KZlogxh12TPjO1S5IhRedyws27XAVa7T0i/FxaQMJWmqtru9lXpDMaEGCO8KsWuTLyT5or364cyW/ueQ1o3mRCL7+CPmZ/2Cksd0Mpmc3OG1xk925WbTZm1G4XaSD4GQrKSWCri2mSBV7y+FU+R3orK4q0g5padCIKotmXe6ILt+DT+Rvoo75+BU+UrgXDS/q/m77qZl2MDHU88LtZJPmr5jnJTDxg5tP/53f7R/6KJ7C6yQNTREfwV59AFpYdCMPdEL7TpBrQ0aAADgFXi+ZPD8jJsNle+m1za7oIEDC3LsXdC7vfeeeLnZB2QBETExxUtouSm4yMTc5OEwD3K1ZrG2mIaI8ye0narufZ8iqh2k6EIWIyghCEAIQhAcVNDwKXeTHxH/ACj1QhZYf4SMU/8AJDKhCFiMoIQhACChCAzrp6Vb/ed9FooQrT5lIcgQhCqXBCEIAQhCAEIQgBCEIAQhCAEIQgBCEIAQhCAEIQgP/9k="/>
          <p:cNvSpPr>
            <a:spLocks noChangeAspect="1" noChangeArrowheads="1"/>
          </p:cNvSpPr>
          <p:nvPr/>
        </p:nvSpPr>
        <p:spPr bwMode="auto">
          <a:xfrm>
            <a:off x="460375" y="160338"/>
            <a:ext cx="304800" cy="304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en-GB"/>
          </a:p>
        </p:txBody>
      </p:sp>
      <p:pic>
        <p:nvPicPr>
          <p:cNvPr id="8205" name="Picture 13"/>
          <p:cNvPicPr>
            <a:picLocks noChangeAspect="1" noChangeArrowheads="1"/>
          </p:cNvPicPr>
          <p:nvPr/>
        </p:nvPicPr>
        <p:blipFill>
          <a:blip r:embed="rId3" cstate="print">
            <a:extLst/>
          </a:blip>
          <a:srcRect/>
          <a:stretch>
            <a:fillRect/>
          </a:stretch>
        </p:blipFill>
        <p:spPr bwMode="auto">
          <a:xfrm>
            <a:off x="3419872" y="3573016"/>
            <a:ext cx="2266950" cy="47625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sp>
        <p:nvSpPr>
          <p:cNvPr id="38918" name="TextBox 1"/>
          <p:cNvSpPr txBox="1">
            <a:spLocks noChangeArrowheads="1"/>
          </p:cNvSpPr>
          <p:nvPr/>
        </p:nvSpPr>
        <p:spPr bwMode="auto">
          <a:xfrm>
            <a:off x="765174" y="764704"/>
            <a:ext cx="2800767" cy="156966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GB" sz="2400" dirty="0"/>
              <a:t>The </a:t>
            </a:r>
          </a:p>
          <a:p>
            <a:pPr eaLnBrk="1" hangingPunct="1"/>
            <a:r>
              <a:rPr lang="en-GB" sz="3600" b="1" dirty="0"/>
              <a:t>Publication </a:t>
            </a:r>
          </a:p>
          <a:p>
            <a:pPr eaLnBrk="1" hangingPunct="1"/>
            <a:r>
              <a:rPr lang="en-GB" sz="3600" b="1" dirty="0"/>
              <a:t>module</a:t>
            </a:r>
          </a:p>
        </p:txBody>
      </p:sp>
      <p:pic>
        <p:nvPicPr>
          <p:cNvPr id="38919" name="Picture 3" descr="BiodiversityDataJournal-Cover.jpg"/>
          <p:cNvPicPr>
            <a:picLocks noChangeAspect="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6161088" y="1820863"/>
            <a:ext cx="2774950" cy="42481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38922" name="Text Box 10"/>
          <p:cNvSpPr txBox="1">
            <a:spLocks noChangeArrowheads="1"/>
          </p:cNvSpPr>
          <p:nvPr/>
        </p:nvSpPr>
        <p:spPr bwMode="auto">
          <a:xfrm>
            <a:off x="3389313" y="5084763"/>
            <a:ext cx="2708275" cy="10064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pPr algn="r"/>
            <a:r>
              <a:rPr lang="en-GB" sz="3200" b="1"/>
              <a:t>Open-access</a:t>
            </a:r>
          </a:p>
          <a:p>
            <a:pPr algn="r"/>
            <a:r>
              <a:rPr lang="en-GB" sz="2800" b="1">
                <a:solidFill>
                  <a:srgbClr val="969696"/>
                </a:solidFill>
              </a:rPr>
              <a:t>journal</a:t>
            </a:r>
          </a:p>
        </p:txBody>
      </p:sp>
      <p:sp>
        <p:nvSpPr>
          <p:cNvPr id="38923" name="Title 1"/>
          <p:cNvSpPr>
            <a:spLocks/>
          </p:cNvSpPr>
          <p:nvPr/>
        </p:nvSpPr>
        <p:spPr bwMode="auto">
          <a:xfrm>
            <a:off x="457200" y="0"/>
            <a:ext cx="8686800" cy="6207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ctr"/>
          <a:lstStyle/>
          <a:p>
            <a:pPr algn="r"/>
            <a:r>
              <a:rPr lang="en-GB" sz="3200" b="1" dirty="0">
                <a:latin typeface="Calibri" pitchFamily="34" charset="0"/>
              </a:rPr>
              <a:t>The main features</a:t>
            </a:r>
          </a:p>
        </p:txBody>
      </p:sp>
    </p:spTree>
    <p:extLst>
      <p:ext uri="{BB962C8B-B14F-4D97-AF65-F5344CB8AC3E}">
        <p14:creationId xmlns:p14="http://schemas.microsoft.com/office/powerpoint/2010/main" xmlns="" val="3877999196"/>
      </p:ext>
    </p:extLst>
  </p:cSld>
  <p:clrMapOvr>
    <a:masterClrMapping/>
  </p:clrMapOvr>
  <p:transition spd="slow">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ChangeArrowheads="1"/>
          </p:cNvSpPr>
          <p:nvPr>
            <p:ph type="title" idx="4294967295"/>
          </p:nvPr>
        </p:nvSpPr>
        <p:spPr bwMode="auto">
          <a:xfrm>
            <a:off x="336550" y="115888"/>
            <a:ext cx="8807450" cy="492125"/>
          </a:xfrm>
          <a:prstGeom prst="rect">
            <a:avLst/>
          </a:prstGeo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ormAutofit fontScale="90000"/>
          </a:bodyPr>
          <a:lstStyle/>
          <a:p>
            <a:pPr algn="r" eaLnBrk="1" hangingPunct="1"/>
            <a:r>
              <a:rPr lang="en-US" sz="3200" b="1" smtClean="0">
                <a:latin typeface="Arial" pitchFamily="34" charset="0"/>
                <a:ea typeface="ＭＳ Ｐゴシック" pitchFamily="34" charset="-128"/>
              </a:rPr>
              <a:t>What will BDJ publish?</a:t>
            </a:r>
          </a:p>
        </p:txBody>
      </p:sp>
      <p:sp>
        <p:nvSpPr>
          <p:cNvPr id="47106" name="TextBox 4"/>
          <p:cNvSpPr txBox="1">
            <a:spLocks noChangeArrowheads="1"/>
          </p:cNvSpPr>
          <p:nvPr/>
        </p:nvSpPr>
        <p:spPr bwMode="auto">
          <a:xfrm>
            <a:off x="254000" y="931863"/>
            <a:ext cx="5907088" cy="53546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marL="342900" indent="-342900"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lnSpc>
                <a:spcPct val="110000"/>
              </a:lnSpc>
              <a:buFont typeface="Arial" pitchFamily="34" charset="0"/>
              <a:buChar char="•"/>
            </a:pPr>
            <a:r>
              <a:rPr lang="en-US" sz="2400" b="1">
                <a:latin typeface="Calibri" pitchFamily="34" charset="0"/>
              </a:rPr>
              <a:t>Single taxon treatments </a:t>
            </a:r>
            <a:r>
              <a:rPr lang="en-US" sz="2400">
                <a:latin typeface="Calibri" pitchFamily="34" charset="0"/>
              </a:rPr>
              <a:t>and </a:t>
            </a:r>
            <a:r>
              <a:rPr lang="en-US" sz="2400" b="1">
                <a:latin typeface="Calibri" pitchFamily="34" charset="0"/>
              </a:rPr>
              <a:t>nomenclatural acts </a:t>
            </a:r>
          </a:p>
          <a:p>
            <a:pPr eaLnBrk="1" hangingPunct="1">
              <a:lnSpc>
                <a:spcPct val="110000"/>
              </a:lnSpc>
              <a:buFont typeface="Arial" pitchFamily="34" charset="0"/>
              <a:buChar char="•"/>
            </a:pPr>
            <a:r>
              <a:rPr lang="en-US" sz="2400">
                <a:latin typeface="Calibri" pitchFamily="34" charset="0"/>
              </a:rPr>
              <a:t>Local or regional </a:t>
            </a:r>
            <a:r>
              <a:rPr lang="en-US" sz="2400" b="1">
                <a:latin typeface="Calibri" pitchFamily="34" charset="0"/>
              </a:rPr>
              <a:t>checklists</a:t>
            </a:r>
          </a:p>
          <a:p>
            <a:pPr eaLnBrk="1" hangingPunct="1">
              <a:lnSpc>
                <a:spcPct val="110000"/>
              </a:lnSpc>
              <a:buFont typeface="Arial" pitchFamily="34" charset="0"/>
              <a:buChar char="•"/>
            </a:pPr>
            <a:r>
              <a:rPr lang="en-US" sz="2400" b="1">
                <a:latin typeface="Calibri" pitchFamily="34" charset="0"/>
              </a:rPr>
              <a:t>Sampling reports </a:t>
            </a:r>
            <a:r>
              <a:rPr lang="en-US" sz="2400">
                <a:latin typeface="Calibri" pitchFamily="34" charset="0"/>
              </a:rPr>
              <a:t>and occasional inventories</a:t>
            </a:r>
          </a:p>
          <a:p>
            <a:pPr eaLnBrk="1" hangingPunct="1">
              <a:lnSpc>
                <a:spcPct val="110000"/>
              </a:lnSpc>
              <a:buFont typeface="Arial" pitchFamily="34" charset="0"/>
              <a:buChar char="•"/>
            </a:pPr>
            <a:r>
              <a:rPr lang="en-US" sz="2400" b="1">
                <a:latin typeface="Calibri" pitchFamily="34" charset="0"/>
              </a:rPr>
              <a:t>Habitat-based checklists </a:t>
            </a:r>
            <a:r>
              <a:rPr lang="en-US" sz="2400">
                <a:latin typeface="Calibri" pitchFamily="34" charset="0"/>
              </a:rPr>
              <a:t>and inventories</a:t>
            </a:r>
          </a:p>
          <a:p>
            <a:pPr eaLnBrk="1" hangingPunct="1">
              <a:lnSpc>
                <a:spcPct val="110000"/>
              </a:lnSpc>
              <a:buFont typeface="Arial" pitchFamily="34" charset="0"/>
              <a:buChar char="•"/>
            </a:pPr>
            <a:r>
              <a:rPr lang="en-US" sz="2400">
                <a:latin typeface="Calibri" pitchFamily="34" charset="0"/>
              </a:rPr>
              <a:t>Ecological and biological </a:t>
            </a:r>
            <a:r>
              <a:rPr lang="en-US" sz="2400" b="1">
                <a:latin typeface="Calibri" pitchFamily="34" charset="0"/>
              </a:rPr>
              <a:t>observations</a:t>
            </a:r>
            <a:r>
              <a:rPr lang="en-US" sz="2400">
                <a:latin typeface="Calibri" pitchFamily="34" charset="0"/>
              </a:rPr>
              <a:t> of species and communities?</a:t>
            </a:r>
          </a:p>
          <a:p>
            <a:pPr eaLnBrk="1" hangingPunct="1">
              <a:lnSpc>
                <a:spcPct val="110000"/>
              </a:lnSpc>
              <a:buFont typeface="Arial" pitchFamily="34" charset="0"/>
              <a:buChar char="•"/>
            </a:pPr>
            <a:r>
              <a:rPr lang="en-US" sz="2400">
                <a:latin typeface="Calibri" pitchFamily="34" charset="0"/>
              </a:rPr>
              <a:t>Single </a:t>
            </a:r>
            <a:r>
              <a:rPr lang="en-US" sz="2400" b="1">
                <a:latin typeface="Calibri" pitchFamily="34" charset="0"/>
              </a:rPr>
              <a:t>identification keys </a:t>
            </a:r>
          </a:p>
          <a:p>
            <a:pPr eaLnBrk="1" hangingPunct="1">
              <a:lnSpc>
                <a:spcPct val="110000"/>
              </a:lnSpc>
              <a:buFont typeface="Arial" pitchFamily="34" charset="0"/>
              <a:buChar char="•"/>
            </a:pPr>
            <a:r>
              <a:rPr lang="en-US" sz="2400" b="1">
                <a:latin typeface="Calibri" pitchFamily="34" charset="0"/>
              </a:rPr>
              <a:t>biodiversity-related databases</a:t>
            </a:r>
            <a:r>
              <a:rPr lang="en-US" sz="2400">
                <a:latin typeface="Calibri" pitchFamily="34" charset="0"/>
              </a:rPr>
              <a:t>, including genomic, ecological and environmental data (data papers)</a:t>
            </a:r>
          </a:p>
          <a:p>
            <a:pPr eaLnBrk="1" hangingPunct="1">
              <a:lnSpc>
                <a:spcPct val="110000"/>
              </a:lnSpc>
              <a:buFont typeface="Arial" pitchFamily="34" charset="0"/>
              <a:buChar char="•"/>
            </a:pPr>
            <a:r>
              <a:rPr lang="en-US" sz="2400">
                <a:latin typeface="Calibri" pitchFamily="34" charset="0"/>
              </a:rPr>
              <a:t>Biodiversity-related </a:t>
            </a:r>
            <a:r>
              <a:rPr lang="en-US" sz="2400" b="1">
                <a:latin typeface="Calibri" pitchFamily="34" charset="0"/>
              </a:rPr>
              <a:t>software tools</a:t>
            </a:r>
          </a:p>
        </p:txBody>
      </p:sp>
      <p:pic>
        <p:nvPicPr>
          <p:cNvPr id="39940" name="Picture 3" descr="BiodiversityDataJournal-Cover.jpg"/>
          <p:cNvPicPr>
            <a:picLocks noChangeAspect="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6161088" y="1820863"/>
            <a:ext cx="2774950" cy="42481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1028184683"/>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7106">
                                            <p:txEl>
                                              <p:pRg st="0" end="0"/>
                                            </p:txEl>
                                          </p:spTgt>
                                        </p:tgtEl>
                                        <p:attrNameLst>
                                          <p:attrName>style.visibility</p:attrName>
                                        </p:attrNameLst>
                                      </p:cBhvr>
                                      <p:to>
                                        <p:strVal val="visible"/>
                                      </p:to>
                                    </p:set>
                                    <p:animEffect transition="in" filter="fade">
                                      <p:cBhvr>
                                        <p:cTn id="7" dur="500"/>
                                        <p:tgtEl>
                                          <p:spTgt spid="47106">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7106">
                                            <p:txEl>
                                              <p:pRg st="1" end="1"/>
                                            </p:txEl>
                                          </p:spTgt>
                                        </p:tgtEl>
                                        <p:attrNameLst>
                                          <p:attrName>style.visibility</p:attrName>
                                        </p:attrNameLst>
                                      </p:cBhvr>
                                      <p:to>
                                        <p:strVal val="visible"/>
                                      </p:to>
                                    </p:set>
                                    <p:animEffect transition="in" filter="fade">
                                      <p:cBhvr>
                                        <p:cTn id="12" dur="500"/>
                                        <p:tgtEl>
                                          <p:spTgt spid="47106">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47106">
                                            <p:txEl>
                                              <p:pRg st="2" end="2"/>
                                            </p:txEl>
                                          </p:spTgt>
                                        </p:tgtEl>
                                        <p:attrNameLst>
                                          <p:attrName>style.visibility</p:attrName>
                                        </p:attrNameLst>
                                      </p:cBhvr>
                                      <p:to>
                                        <p:strVal val="visible"/>
                                      </p:to>
                                    </p:set>
                                    <p:animEffect transition="in" filter="fade">
                                      <p:cBhvr>
                                        <p:cTn id="17" dur="500"/>
                                        <p:tgtEl>
                                          <p:spTgt spid="47106">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47106">
                                            <p:txEl>
                                              <p:pRg st="3" end="3"/>
                                            </p:txEl>
                                          </p:spTgt>
                                        </p:tgtEl>
                                        <p:attrNameLst>
                                          <p:attrName>style.visibility</p:attrName>
                                        </p:attrNameLst>
                                      </p:cBhvr>
                                      <p:to>
                                        <p:strVal val="visible"/>
                                      </p:to>
                                    </p:set>
                                    <p:animEffect transition="in" filter="fade">
                                      <p:cBhvr>
                                        <p:cTn id="22" dur="500"/>
                                        <p:tgtEl>
                                          <p:spTgt spid="47106">
                                            <p:txEl>
                                              <p:pRg st="3" end="3"/>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47106">
                                            <p:txEl>
                                              <p:pRg st="4" end="4"/>
                                            </p:txEl>
                                          </p:spTgt>
                                        </p:tgtEl>
                                        <p:attrNameLst>
                                          <p:attrName>style.visibility</p:attrName>
                                        </p:attrNameLst>
                                      </p:cBhvr>
                                      <p:to>
                                        <p:strVal val="visible"/>
                                      </p:to>
                                    </p:set>
                                    <p:animEffect transition="in" filter="fade">
                                      <p:cBhvr>
                                        <p:cTn id="27" dur="500"/>
                                        <p:tgtEl>
                                          <p:spTgt spid="47106">
                                            <p:txEl>
                                              <p:pRg st="4" end="4"/>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47106">
                                            <p:txEl>
                                              <p:pRg st="5" end="5"/>
                                            </p:txEl>
                                          </p:spTgt>
                                        </p:tgtEl>
                                        <p:attrNameLst>
                                          <p:attrName>style.visibility</p:attrName>
                                        </p:attrNameLst>
                                      </p:cBhvr>
                                      <p:to>
                                        <p:strVal val="visible"/>
                                      </p:to>
                                    </p:set>
                                    <p:animEffect transition="in" filter="fade">
                                      <p:cBhvr>
                                        <p:cTn id="32" dur="500"/>
                                        <p:tgtEl>
                                          <p:spTgt spid="47106">
                                            <p:txEl>
                                              <p:pRg st="5" end="5"/>
                                            </p:txEl>
                                          </p:spTgt>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47106">
                                            <p:txEl>
                                              <p:pRg st="6" end="6"/>
                                            </p:txEl>
                                          </p:spTgt>
                                        </p:tgtEl>
                                        <p:attrNameLst>
                                          <p:attrName>style.visibility</p:attrName>
                                        </p:attrNameLst>
                                      </p:cBhvr>
                                      <p:to>
                                        <p:strVal val="visible"/>
                                      </p:to>
                                    </p:set>
                                    <p:animEffect transition="in" filter="fade">
                                      <p:cBhvr>
                                        <p:cTn id="37" dur="500"/>
                                        <p:tgtEl>
                                          <p:spTgt spid="47106">
                                            <p:txEl>
                                              <p:pRg st="6" end="6"/>
                                            </p:txEl>
                                          </p:spTgt>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47106">
                                            <p:txEl>
                                              <p:pRg st="7" end="7"/>
                                            </p:txEl>
                                          </p:spTgt>
                                        </p:tgtEl>
                                        <p:attrNameLst>
                                          <p:attrName>style.visibility</p:attrName>
                                        </p:attrNameLst>
                                      </p:cBhvr>
                                      <p:to>
                                        <p:strVal val="visible"/>
                                      </p:to>
                                    </p:set>
                                    <p:animEffect transition="in" filter="fade">
                                      <p:cBhvr>
                                        <p:cTn id="42" dur="500"/>
                                        <p:tgtEl>
                                          <p:spTgt spid="47106">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106" grpId="0" build="allAtOnce"/>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23850" y="1557338"/>
            <a:ext cx="3730625" cy="2738437"/>
          </a:xfrm>
          <a:prstGeom prst="rect">
            <a:avLst/>
          </a:prstGeom>
          <a:noFill/>
        </p:spPr>
        <p:txBody>
          <a:bodyPr wrap="none">
            <a:spAutoFit/>
          </a:bodyPr>
          <a:lstStyle/>
          <a:p>
            <a:pPr>
              <a:defRPr/>
            </a:pPr>
            <a:r>
              <a:rPr lang="en-GB" sz="2000" dirty="0">
                <a:solidFill>
                  <a:schemeClr val="tx1">
                    <a:lumMod val="50000"/>
                    <a:lumOff val="50000"/>
                  </a:schemeClr>
                </a:solidFill>
                <a:latin typeface="Arial" charset="0"/>
                <a:cs typeface="+mn-cs"/>
              </a:rPr>
              <a:t>How do </a:t>
            </a:r>
          </a:p>
          <a:p>
            <a:pPr>
              <a:defRPr/>
            </a:pPr>
            <a:r>
              <a:rPr lang="en-GB" sz="4400" b="1" dirty="0">
                <a:latin typeface="Arial" charset="0"/>
                <a:cs typeface="+mn-cs"/>
              </a:rPr>
              <a:t>Scratchpads </a:t>
            </a:r>
            <a:endParaRPr lang="en-GB" sz="2000" b="1" dirty="0">
              <a:latin typeface="Arial" charset="0"/>
              <a:cs typeface="+mn-cs"/>
            </a:endParaRPr>
          </a:p>
          <a:p>
            <a:pPr>
              <a:defRPr/>
            </a:pPr>
            <a:r>
              <a:rPr lang="en-GB" sz="2000" dirty="0">
                <a:solidFill>
                  <a:schemeClr val="tx1">
                    <a:lumMod val="50000"/>
                    <a:lumOff val="50000"/>
                  </a:schemeClr>
                </a:solidFill>
                <a:latin typeface="Arial" charset="0"/>
                <a:cs typeface="+mn-cs"/>
              </a:rPr>
              <a:t>and</a:t>
            </a:r>
            <a:r>
              <a:rPr lang="en-GB" sz="2000" dirty="0">
                <a:latin typeface="Arial" charset="0"/>
                <a:cs typeface="+mn-cs"/>
              </a:rPr>
              <a:t> </a:t>
            </a:r>
            <a:r>
              <a:rPr lang="en-GB" sz="2000" dirty="0" smtClean="0">
                <a:solidFill>
                  <a:schemeClr val="bg1">
                    <a:lumMod val="50000"/>
                  </a:schemeClr>
                </a:solidFill>
                <a:latin typeface="Arial" charset="0"/>
                <a:cs typeface="+mn-cs"/>
              </a:rPr>
              <a:t>the</a:t>
            </a:r>
            <a:endParaRPr lang="en-GB" dirty="0">
              <a:solidFill>
                <a:schemeClr val="bg1">
                  <a:lumMod val="50000"/>
                </a:schemeClr>
              </a:solidFill>
              <a:latin typeface="Arial" charset="0"/>
              <a:cs typeface="+mn-cs"/>
            </a:endParaRPr>
          </a:p>
          <a:p>
            <a:pPr>
              <a:defRPr/>
            </a:pPr>
            <a:r>
              <a:rPr lang="en-GB" sz="4400" b="1" dirty="0">
                <a:latin typeface="Arial" charset="0"/>
                <a:cs typeface="+mn-cs"/>
              </a:rPr>
              <a:t>BDJ </a:t>
            </a:r>
            <a:endParaRPr lang="en-GB" b="1" dirty="0">
              <a:latin typeface="Arial" charset="0"/>
              <a:cs typeface="+mn-cs"/>
            </a:endParaRPr>
          </a:p>
          <a:p>
            <a:pPr>
              <a:defRPr/>
            </a:pPr>
            <a:r>
              <a:rPr lang="en-GB" sz="4400" dirty="0">
                <a:latin typeface="Arial" charset="0"/>
                <a:cs typeface="+mn-cs"/>
              </a:rPr>
              <a:t>interact</a:t>
            </a:r>
            <a:r>
              <a:rPr lang="en-GB" sz="4400" dirty="0">
                <a:solidFill>
                  <a:schemeClr val="tx1">
                    <a:lumMod val="50000"/>
                    <a:lumOff val="50000"/>
                  </a:schemeClr>
                </a:solidFill>
                <a:latin typeface="Arial" charset="0"/>
                <a:cs typeface="+mn-cs"/>
              </a:rPr>
              <a:t>?</a:t>
            </a:r>
          </a:p>
        </p:txBody>
      </p:sp>
    </p:spTree>
    <p:extLst>
      <p:ext uri="{BB962C8B-B14F-4D97-AF65-F5344CB8AC3E}">
        <p14:creationId xmlns:p14="http://schemas.microsoft.com/office/powerpoint/2010/main" xmlns="" val="429252492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2" name="Text Box 4"/>
          <p:cNvSpPr txBox="1">
            <a:spLocks noChangeArrowheads="1"/>
          </p:cNvSpPr>
          <p:nvPr/>
        </p:nvSpPr>
        <p:spPr bwMode="auto">
          <a:xfrm>
            <a:off x="950913" y="2411413"/>
            <a:ext cx="5853112" cy="280076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r>
              <a:rPr lang="en-GB" sz="2800" dirty="0">
                <a:solidFill>
                  <a:srgbClr val="969696"/>
                </a:solidFill>
              </a:rPr>
              <a:t>Allow</a:t>
            </a:r>
            <a:r>
              <a:rPr lang="en-GB" sz="2800" dirty="0"/>
              <a:t> </a:t>
            </a:r>
            <a:r>
              <a:rPr lang="en-GB" sz="3200" b="1" dirty="0"/>
              <a:t>submission</a:t>
            </a:r>
            <a:r>
              <a:rPr lang="en-GB" sz="2800" dirty="0"/>
              <a:t> of </a:t>
            </a:r>
          </a:p>
          <a:p>
            <a:r>
              <a:rPr lang="en-GB" sz="4400" b="1" dirty="0"/>
              <a:t>datasets </a:t>
            </a:r>
            <a:endParaRPr lang="en-GB" sz="3600" b="1" dirty="0"/>
          </a:p>
          <a:p>
            <a:r>
              <a:rPr lang="en-GB" sz="2800" dirty="0">
                <a:solidFill>
                  <a:srgbClr val="969696"/>
                </a:solidFill>
              </a:rPr>
              <a:t>for publication</a:t>
            </a:r>
            <a:r>
              <a:rPr lang="en-GB" sz="2800" dirty="0"/>
              <a:t> </a:t>
            </a:r>
          </a:p>
          <a:p>
            <a:r>
              <a:rPr lang="en-GB" sz="3600" b="1" dirty="0"/>
              <a:t>without </a:t>
            </a:r>
          </a:p>
          <a:p>
            <a:r>
              <a:rPr lang="en-GB" sz="3600" dirty="0"/>
              <a:t>reformatting</a:t>
            </a:r>
            <a:r>
              <a:rPr lang="en-GB" sz="3200" dirty="0"/>
              <a:t> </a:t>
            </a:r>
            <a:r>
              <a:rPr lang="en-GB" sz="2800" dirty="0">
                <a:solidFill>
                  <a:srgbClr val="969696"/>
                </a:solidFill>
              </a:rPr>
              <a:t>and </a:t>
            </a:r>
            <a:r>
              <a:rPr lang="en-GB" sz="3600" dirty="0"/>
              <a:t>restructuring</a:t>
            </a:r>
            <a:endParaRPr lang="en-GB" sz="3200" dirty="0"/>
          </a:p>
        </p:txBody>
      </p:sp>
      <p:sp>
        <p:nvSpPr>
          <p:cNvPr id="89093" name="Rectangle 2"/>
          <p:cNvSpPr>
            <a:spLocks noChangeArrowheads="1"/>
          </p:cNvSpPr>
          <p:nvPr/>
        </p:nvSpPr>
        <p:spPr bwMode="auto">
          <a:xfrm>
            <a:off x="336550" y="57150"/>
            <a:ext cx="8807450" cy="4921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algn="r"/>
            <a:r>
              <a:rPr lang="en-US" sz="3200" b="1">
                <a:ea typeface="ＭＳ Ｐゴシック" pitchFamily="34" charset="-128"/>
              </a:rPr>
              <a:t>Working in a single environment </a:t>
            </a:r>
          </a:p>
        </p:txBody>
      </p:sp>
      <p:sp>
        <p:nvSpPr>
          <p:cNvPr id="89094" name="Text Box 6"/>
          <p:cNvSpPr txBox="1">
            <a:spLocks noChangeArrowheads="1"/>
          </p:cNvSpPr>
          <p:nvPr/>
        </p:nvSpPr>
        <p:spPr bwMode="auto">
          <a:xfrm>
            <a:off x="3877469" y="6165304"/>
            <a:ext cx="5135562"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r>
              <a:rPr lang="en-GB" sz="2400" dirty="0">
                <a:solidFill>
                  <a:srgbClr val="969696"/>
                </a:solidFill>
              </a:rPr>
              <a:t>based on standardised XML schema</a:t>
            </a:r>
          </a:p>
        </p:txBody>
      </p:sp>
    </p:spTree>
    <p:extLst>
      <p:ext uri="{BB962C8B-B14F-4D97-AF65-F5344CB8AC3E}">
        <p14:creationId xmlns:p14="http://schemas.microsoft.com/office/powerpoint/2010/main" xmlns="" val="1843713810"/>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740</TotalTime>
  <Words>581</Words>
  <Application>Microsoft Office PowerPoint</Application>
  <PresentationFormat>On-screen Show (4:3)</PresentationFormat>
  <Paragraphs>138</Paragraphs>
  <Slides>23</Slides>
  <Notes>6</Notes>
  <HiddenSlides>0</HiddenSlides>
  <MMClips>0</MMClips>
  <ScaleCrop>false</ScaleCrop>
  <HeadingPairs>
    <vt:vector size="4" baseType="variant">
      <vt:variant>
        <vt:lpstr>Theme</vt:lpstr>
      </vt:variant>
      <vt:variant>
        <vt:i4>1</vt:i4>
      </vt:variant>
      <vt:variant>
        <vt:lpstr>Slide Titles</vt:lpstr>
      </vt:variant>
      <vt:variant>
        <vt:i4>23</vt:i4>
      </vt:variant>
    </vt:vector>
  </HeadingPairs>
  <TitlesOfParts>
    <vt:vector size="24" baseType="lpstr">
      <vt:lpstr>Office Theme</vt:lpstr>
      <vt:lpstr>Scratchpads  </vt:lpstr>
      <vt:lpstr>Slide 2</vt:lpstr>
      <vt:lpstr>Slide 3</vt:lpstr>
      <vt:lpstr>Slide 4</vt:lpstr>
      <vt:lpstr>Slide 5</vt:lpstr>
      <vt:lpstr>Slide 6</vt:lpstr>
      <vt:lpstr>What will BDJ publish?</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The workflow</vt:lpstr>
      <vt:lpstr>Slide 22</vt:lpstr>
      <vt:lpstr>Slide 23</vt:lpstr>
    </vt:vector>
  </TitlesOfParts>
  <Company>The Natural History Museum</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Dimitris Koureas</dc:creator>
  <cp:lastModifiedBy>Isa Vandevelde</cp:lastModifiedBy>
  <cp:revision>20</cp:revision>
  <dcterms:created xsi:type="dcterms:W3CDTF">2013-06-07T10:38:32Z</dcterms:created>
  <dcterms:modified xsi:type="dcterms:W3CDTF">2013-06-13T08:09:55Z</dcterms:modified>
</cp:coreProperties>
</file>